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3"/>
  </p:notesMasterIdLst>
  <p:sldIdLst>
    <p:sldId id="256" r:id="rId3"/>
    <p:sldId id="257" r:id="rId4"/>
    <p:sldId id="258" r:id="rId5"/>
    <p:sldId id="280" r:id="rId6"/>
    <p:sldId id="259" r:id="rId7"/>
    <p:sldId id="263" r:id="rId8"/>
    <p:sldId id="264" r:id="rId9"/>
    <p:sldId id="276" r:id="rId10"/>
    <p:sldId id="281" r:id="rId11"/>
    <p:sldId id="282" r:id="rId12"/>
    <p:sldId id="277" r:id="rId13"/>
    <p:sldId id="279" r:id="rId14"/>
    <p:sldId id="272" r:id="rId15"/>
    <p:sldId id="285" r:id="rId16"/>
    <p:sldId id="287" r:id="rId17"/>
    <p:sldId id="283" r:id="rId18"/>
    <p:sldId id="289" r:id="rId19"/>
    <p:sldId id="284" r:id="rId20"/>
    <p:sldId id="288" r:id="rId21"/>
    <p:sldId id="275" r:id="rId22"/>
  </p:sldIdLst>
  <p:sldSz cx="12192000" cy="6858000"/>
  <p:notesSz cx="7559675" cy="10691813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E2E2"/>
    <a:srgbClr val="E3E3E3"/>
    <a:srgbClr val="C6C6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-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902AFE-0904-4D72-AFA5-EDAFF0004095}" type="datetimeFigureOut">
              <a:rPr lang="zh-TW" altLang="en-US" smtClean="0"/>
              <a:t>2019/6/22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4C0AB5-D505-4DE1-A379-E3A3B893CF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5956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C0AB5-D505-4DE1-A379-E3A3B893CF50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2363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000" b="0" strike="noStrike" spc="-1">
                <a:solidFill>
                  <a:srgbClr val="FFFFFF"/>
                </a:solidFill>
                <a:latin typeface="Calibri Light"/>
              </a:rPr>
              <a:t>按一下以編輯母片標題樣式</a:t>
            </a:r>
            <a:endParaRPr lang="en-US" sz="60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B6FF3CD0-0575-4E2D-B235-B6B45ED074E6}" type="datetime">
              <a:rPr lang="en-US" sz="1200" b="0" strike="noStrike" spc="-1">
                <a:solidFill>
                  <a:srgbClr val="FFFFFF"/>
                </a:solidFill>
                <a:latin typeface="Calibri"/>
              </a:rPr>
              <a:t>6/22/2019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94539254-40B1-4FC1-B8EF-85B120ED1266}" type="slidenum">
              <a:rPr lang="en-US" sz="1200" b="0" strike="noStrike" spc="-1">
                <a:solidFill>
                  <a:srgbClr val="FFFFFF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</a:rPr>
              <a:t>請按這裡編輯大綱文字格式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第二個大綱層次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第三個大綱層次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第四個大綱層次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第五個大綱層次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第六個大綱層次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第七個大綱層次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</a:rPr>
              <a:t>按一下以編輯母片標題樣式</a:t>
            </a:r>
            <a:endParaRPr lang="en-US" sz="44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</a:rPr>
              <a:t>按一下以編輯母片文字樣式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Calibri"/>
              </a:rPr>
              <a:t>第二層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第三層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第四層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第五層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939E720B-709B-43AF-9CEF-D7B8ED5ADD63}" type="datetime">
              <a:rPr lang="en-US" sz="1200" b="0" strike="noStrike" spc="-1">
                <a:solidFill>
                  <a:srgbClr val="FFFFFF"/>
                </a:solidFill>
                <a:latin typeface="Calibri"/>
              </a:rPr>
              <a:t>6/22/2019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4A9A46C-C39F-4F72-93C7-206B4A04B4D7}" type="slidenum">
              <a:rPr lang="en-US" sz="1200" b="0" strike="noStrike" spc="-1">
                <a:solidFill>
                  <a:srgbClr val="FFFFFF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7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3.wdp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  <p:pic>
        <p:nvPicPr>
          <p:cNvPr id="84" name="圖片 4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t="15009" b="9988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85" name="CustomShape 3"/>
          <p:cNvSpPr/>
          <p:nvPr/>
        </p:nvSpPr>
        <p:spPr>
          <a:xfrm rot="5400000">
            <a:off x="-721800" y="722160"/>
            <a:ext cx="7407720" cy="5963040"/>
          </a:xfrm>
          <a:prstGeom prst="flowChartManualInpu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CustomShape 4"/>
          <p:cNvSpPr/>
          <p:nvPr/>
        </p:nvSpPr>
        <p:spPr>
          <a:xfrm>
            <a:off x="-936454" y="5657475"/>
            <a:ext cx="5038200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王凱薇</a:t>
            </a:r>
            <a:r>
              <a:rPr lang="en-US" sz="1600" b="0" strike="noStrike" spc="-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sz="1600" b="0" strike="noStrike" spc="-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賴儀</a:t>
            </a:r>
            <a:endParaRPr lang="en-US" sz="1600" b="0" strike="noStrike" spc="-1" dirty="0">
              <a:solidFill>
                <a:schemeClr val="tx1">
                  <a:lumMod val="75000"/>
                  <a:lumOff val="25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7" b="73224"/>
          <a:stretch/>
        </p:blipFill>
        <p:spPr>
          <a:xfrm>
            <a:off x="301515" y="3826204"/>
            <a:ext cx="4849278" cy="1431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C6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stomShape 2"/>
          <p:cNvSpPr/>
          <p:nvPr/>
        </p:nvSpPr>
        <p:spPr>
          <a:xfrm flipH="1">
            <a:off x="-812800" y="-583326"/>
            <a:ext cx="13411200" cy="8546225"/>
          </a:xfrm>
          <a:prstGeom prst="rect">
            <a:avLst/>
          </a:prstGeom>
          <a:gradFill flip="none" rotWithShape="1">
            <a:gsLst>
              <a:gs pos="47000">
                <a:schemeClr val="bg1">
                  <a:alpha val="50000"/>
                  <a:lumMod val="81000"/>
                </a:schemeClr>
              </a:gs>
              <a:gs pos="100000">
                <a:schemeClr val="tx1">
                  <a:lumMod val="65000"/>
                  <a:lumOff val="35000"/>
                  <a:alpha val="44000"/>
                </a:schemeClr>
              </a:gs>
              <a:gs pos="0">
                <a:schemeClr val="bg1">
                  <a:lumMod val="8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8003"/>
          <a:stretch/>
        </p:blipFill>
        <p:spPr>
          <a:xfrm>
            <a:off x="-1460500" y="1778794"/>
            <a:ext cx="7404100" cy="5079206"/>
          </a:xfrm>
          <a:prstGeom prst="rect">
            <a:avLst/>
          </a:prstGeom>
        </p:spPr>
      </p:pic>
      <p:sp>
        <p:nvSpPr>
          <p:cNvPr id="8" name="CustomShape 6"/>
          <p:cNvSpPr/>
          <p:nvPr/>
        </p:nvSpPr>
        <p:spPr>
          <a:xfrm>
            <a:off x="7358460" y="2911680"/>
            <a:ext cx="303480" cy="303480"/>
          </a:xfrm>
          <a:prstGeom prst="ellipse">
            <a:avLst/>
          </a:prstGeom>
          <a:noFill/>
          <a:ln w="28440">
            <a:solidFill>
              <a:srgbClr val="FFD96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Line 7"/>
          <p:cNvSpPr/>
          <p:nvPr/>
        </p:nvSpPr>
        <p:spPr>
          <a:xfrm>
            <a:off x="7661940" y="3063240"/>
            <a:ext cx="662600" cy="0"/>
          </a:xfrm>
          <a:prstGeom prst="line">
            <a:avLst/>
          </a:prstGeom>
          <a:ln w="2844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CustomShape 8"/>
          <p:cNvSpPr/>
          <p:nvPr/>
        </p:nvSpPr>
        <p:spPr>
          <a:xfrm>
            <a:off x="8497700" y="2909300"/>
            <a:ext cx="2200680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 err="1" smtClean="0">
                <a:solidFill>
                  <a:srgbClr val="FFFFFF"/>
                </a:solidFill>
                <a:latin typeface="Adobe 黑体 Std R"/>
                <a:ea typeface="Adobe 黑体 Std R"/>
              </a:rPr>
              <a:t>葉子</a:t>
            </a:r>
            <a:r>
              <a:rPr lang="en-US" sz="1400" b="0" strike="noStrike" spc="-1" dirty="0" smtClean="0">
                <a:solidFill>
                  <a:srgbClr val="FFFFFF"/>
                </a:solidFill>
                <a:latin typeface="Adobe 黑体 Std R"/>
                <a:ea typeface="Adobe 黑体 Std R"/>
              </a:rPr>
              <a:t>/</a:t>
            </a:r>
            <a:r>
              <a:rPr lang="zh-TW" altLang="en-US" sz="1400" b="0" strike="noStrike" spc="-1" dirty="0" smtClean="0">
                <a:solidFill>
                  <a:srgbClr val="FFFFFF"/>
                </a:solidFill>
                <a:latin typeface="Adobe 黑体 Std R"/>
                <a:ea typeface="Adobe 黑体 Std R"/>
              </a:rPr>
              <a:t>布料</a:t>
            </a:r>
            <a:r>
              <a:rPr lang="en-US" sz="1400" b="0" strike="noStrike" spc="-1" dirty="0" err="1" smtClean="0">
                <a:solidFill>
                  <a:srgbClr val="FFFFFF"/>
                </a:solidFill>
                <a:latin typeface="Adobe 黑体 Std R"/>
                <a:ea typeface="Adobe 黑体 Std R"/>
              </a:rPr>
              <a:t>部分可藏零食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2" name="CustomShape 9"/>
          <p:cNvSpPr/>
          <p:nvPr/>
        </p:nvSpPr>
        <p:spPr>
          <a:xfrm>
            <a:off x="7358460" y="3814200"/>
            <a:ext cx="303480" cy="303480"/>
          </a:xfrm>
          <a:prstGeom prst="ellipse">
            <a:avLst/>
          </a:prstGeom>
          <a:noFill/>
          <a:ln w="28440">
            <a:solidFill>
              <a:srgbClr val="FFD96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Line 10"/>
          <p:cNvSpPr/>
          <p:nvPr/>
        </p:nvSpPr>
        <p:spPr>
          <a:xfrm>
            <a:off x="7661940" y="3965760"/>
            <a:ext cx="662600" cy="0"/>
          </a:xfrm>
          <a:prstGeom prst="line">
            <a:avLst/>
          </a:prstGeom>
          <a:ln w="2844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11"/>
          <p:cNvSpPr/>
          <p:nvPr/>
        </p:nvSpPr>
        <p:spPr>
          <a:xfrm>
            <a:off x="8497700" y="3811820"/>
            <a:ext cx="2449700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zh-TW" altLang="en-US" sz="1400" b="0" strike="noStrike" spc="-1" dirty="0" smtClean="0">
                <a:solidFill>
                  <a:srgbClr val="FFFFFF"/>
                </a:solidFill>
                <a:latin typeface="Adobe 黑体 Std R"/>
                <a:ea typeface="Adobe 黑体 Std R"/>
              </a:rPr>
              <a:t>放置主人物品</a:t>
            </a:r>
            <a:r>
              <a:rPr lang="en-US" altLang="zh-TW" sz="1400" b="0" strike="noStrike" spc="-1" dirty="0" smtClean="0">
                <a:solidFill>
                  <a:srgbClr val="FFFFFF"/>
                </a:solidFill>
                <a:latin typeface="Adobe 黑体 Std R"/>
                <a:ea typeface="Adobe 黑体 Std R"/>
              </a:rPr>
              <a:t>-</a:t>
            </a:r>
            <a:r>
              <a:rPr lang="zh-TW" altLang="en-US" sz="1400" b="0" strike="noStrike" spc="-1" dirty="0" smtClean="0">
                <a:solidFill>
                  <a:srgbClr val="FFFFFF"/>
                </a:solidFill>
                <a:latin typeface="Adobe 黑体 Std R"/>
                <a:ea typeface="Adobe 黑体 Std R"/>
              </a:rPr>
              <a:t>有熟悉的味道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" name="CustomShape 9"/>
          <p:cNvSpPr/>
          <p:nvPr/>
        </p:nvSpPr>
        <p:spPr>
          <a:xfrm>
            <a:off x="7367460" y="4683793"/>
            <a:ext cx="303480" cy="303480"/>
          </a:xfrm>
          <a:prstGeom prst="ellipse">
            <a:avLst/>
          </a:prstGeom>
          <a:noFill/>
          <a:ln w="28440">
            <a:solidFill>
              <a:srgbClr val="FFD96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Line 10"/>
          <p:cNvSpPr/>
          <p:nvPr/>
        </p:nvSpPr>
        <p:spPr>
          <a:xfrm>
            <a:off x="7670940" y="4835353"/>
            <a:ext cx="662600" cy="0"/>
          </a:xfrm>
          <a:prstGeom prst="line">
            <a:avLst/>
          </a:prstGeom>
          <a:ln w="2844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" name="CustomShape 11"/>
          <p:cNvSpPr/>
          <p:nvPr/>
        </p:nvSpPr>
        <p:spPr>
          <a:xfrm>
            <a:off x="8506700" y="4681413"/>
            <a:ext cx="2999500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zh-TW" altLang="en-US" sz="1400" b="0" strike="noStrike" spc="-1" dirty="0" smtClean="0">
                <a:solidFill>
                  <a:srgbClr val="FFFFFF"/>
                </a:solidFill>
                <a:latin typeface="Adobe 黑体 Std R"/>
                <a:ea typeface="Adobe 黑体 Std R"/>
              </a:rPr>
              <a:t>拼圖模式</a:t>
            </a:r>
            <a:r>
              <a:rPr lang="en-US" altLang="zh-TW" sz="1400" b="0" strike="noStrike" spc="-1" dirty="0" smtClean="0">
                <a:solidFill>
                  <a:srgbClr val="FFFFFF"/>
                </a:solidFill>
                <a:latin typeface="Adobe 黑体 Std R"/>
                <a:ea typeface="Adobe 黑体 Std R"/>
              </a:rPr>
              <a:t>-</a:t>
            </a:r>
            <a:r>
              <a:rPr lang="zh-TW" altLang="en-US" sz="1400" b="0" strike="noStrike" spc="-1" dirty="0" smtClean="0">
                <a:solidFill>
                  <a:srgbClr val="FFFFFF"/>
                </a:solidFill>
                <a:latin typeface="Adobe 黑体 Std R"/>
                <a:ea typeface="Adobe 黑体 Std R"/>
              </a:rPr>
              <a:t>拼出不同形式的聞嗅墊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9" name="CustomShape 8"/>
          <p:cNvSpPr/>
          <p:nvPr/>
        </p:nvSpPr>
        <p:spPr>
          <a:xfrm>
            <a:off x="8497700" y="1849716"/>
            <a:ext cx="2200680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zh-TW" altLang="en-US" sz="2000" b="0" strike="noStrike" spc="-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dobe 黑体 Std R"/>
                <a:ea typeface="Adobe 黑体 Std R"/>
              </a:rPr>
              <a:t>主人參與</a:t>
            </a:r>
            <a:endParaRPr lang="en-US" sz="2000" b="0" strike="noStrike" spc="-1" dirty="0">
              <a:solidFill>
                <a:schemeClr val="accent4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907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圖片 2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-1516680"/>
            <a:ext cx="12191760" cy="9469440"/>
          </a:xfrm>
          <a:prstGeom prst="rect">
            <a:avLst/>
          </a:prstGeom>
          <a:ln>
            <a:noFill/>
          </a:ln>
        </p:spPr>
      </p:pic>
      <p:sp>
        <p:nvSpPr>
          <p:cNvPr id="377" name="CustomShape 1"/>
          <p:cNvSpPr/>
          <p:nvPr/>
        </p:nvSpPr>
        <p:spPr>
          <a:xfrm>
            <a:off x="-636104" y="0"/>
            <a:ext cx="13457582" cy="7275443"/>
          </a:xfrm>
          <a:prstGeom prst="rect">
            <a:avLst/>
          </a:prstGeom>
          <a:solidFill>
            <a:srgbClr val="161A2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105" y="1659682"/>
            <a:ext cx="5307775" cy="398083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20" y="1685794"/>
            <a:ext cx="5278081" cy="395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76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圖片 2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-1516680"/>
            <a:ext cx="12191760" cy="9469440"/>
          </a:xfrm>
          <a:prstGeom prst="rect">
            <a:avLst/>
          </a:prstGeom>
          <a:ln>
            <a:noFill/>
          </a:ln>
        </p:spPr>
      </p:pic>
      <p:sp>
        <p:nvSpPr>
          <p:cNvPr id="351" name="CustomShape 1"/>
          <p:cNvSpPr/>
          <p:nvPr/>
        </p:nvSpPr>
        <p:spPr>
          <a:xfrm>
            <a:off x="-1" y="-258417"/>
            <a:ext cx="12513365" cy="7266417"/>
          </a:xfrm>
          <a:prstGeom prst="rect">
            <a:avLst/>
          </a:prstGeom>
          <a:solidFill>
            <a:srgbClr val="161A2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02" y="1490697"/>
            <a:ext cx="10432738" cy="451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2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圖片 2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-1516680"/>
            <a:ext cx="12191760" cy="9469440"/>
          </a:xfrm>
          <a:prstGeom prst="rect">
            <a:avLst/>
          </a:prstGeom>
          <a:ln>
            <a:noFill/>
          </a:ln>
        </p:spPr>
      </p:pic>
      <p:sp>
        <p:nvSpPr>
          <p:cNvPr id="352" name="CustomShape 2"/>
          <p:cNvSpPr/>
          <p:nvPr/>
        </p:nvSpPr>
        <p:spPr>
          <a:xfrm>
            <a:off x="10716120" y="-610920"/>
            <a:ext cx="590040" cy="977760"/>
          </a:xfrm>
          <a:prstGeom prst="rect">
            <a:avLst/>
          </a:prstGeom>
          <a:solidFill>
            <a:schemeClr val="accent4">
              <a:lumMod val="60000"/>
              <a:lumOff val="40000"/>
              <a:alpha val="90000"/>
            </a:schemeClr>
          </a:solidFill>
          <a:ln w="381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3"/>
          <p:cNvSpPr/>
          <p:nvPr/>
        </p:nvSpPr>
        <p:spPr>
          <a:xfrm>
            <a:off x="8069040" y="464400"/>
            <a:ext cx="33282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599">
                <a:solidFill>
                  <a:srgbClr val="FFFFFF"/>
                </a:solidFill>
                <a:latin typeface="微軟正黑體"/>
                <a:ea typeface="微軟正黑體"/>
              </a:rPr>
              <a:t>使用者分析 設計目標 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54" name="CustomShape 4"/>
          <p:cNvSpPr/>
          <p:nvPr/>
        </p:nvSpPr>
        <p:spPr>
          <a:xfrm>
            <a:off x="6930360" y="464400"/>
            <a:ext cx="13302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599">
                <a:solidFill>
                  <a:srgbClr val="FFFFFF"/>
                </a:solidFill>
                <a:latin typeface="微軟正黑體"/>
                <a:ea typeface="微軟正黑體"/>
              </a:rPr>
              <a:t>定義問題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55" name="CustomShape 5"/>
          <p:cNvSpPr/>
          <p:nvPr/>
        </p:nvSpPr>
        <p:spPr>
          <a:xfrm>
            <a:off x="10639080" y="464400"/>
            <a:ext cx="9108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599">
                <a:solidFill>
                  <a:srgbClr val="FFE699"/>
                </a:solidFill>
                <a:latin typeface="微軟正黑體"/>
                <a:ea typeface="微軟正黑體"/>
              </a:rPr>
              <a:t>構想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56" name="CustomShape 6"/>
          <p:cNvSpPr/>
          <p:nvPr/>
        </p:nvSpPr>
        <p:spPr>
          <a:xfrm>
            <a:off x="9533346" y="2781934"/>
            <a:ext cx="243864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 err="1">
                <a:solidFill>
                  <a:srgbClr val="FFFFFF"/>
                </a:solidFill>
                <a:latin typeface="Adobe 黑体 Std R"/>
                <a:ea typeface="Adobe 黑体 Std R"/>
              </a:rPr>
              <a:t>頂層裝置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357" name="CustomShape 7"/>
          <p:cNvSpPr/>
          <p:nvPr/>
        </p:nvSpPr>
        <p:spPr>
          <a:xfrm>
            <a:off x="9549186" y="3888386"/>
            <a:ext cx="220068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 err="1">
                <a:solidFill>
                  <a:srgbClr val="FFFFFF"/>
                </a:solidFill>
                <a:latin typeface="Adobe 黑体 Std R"/>
                <a:ea typeface="Adobe 黑体 Std R"/>
              </a:rPr>
              <a:t>底板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358" name="CustomShape 8"/>
          <p:cNvSpPr/>
          <p:nvPr/>
        </p:nvSpPr>
        <p:spPr>
          <a:xfrm>
            <a:off x="9533346" y="3599494"/>
            <a:ext cx="220068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Adobe 黑体 Std R"/>
                <a:ea typeface="Adobe 黑体 Std R"/>
              </a:rPr>
              <a:t>放置ARDUINO模組</a:t>
            </a:r>
            <a:endParaRPr lang="en-US" sz="1400" b="0" strike="noStrike" spc="-1">
              <a:latin typeface="Arial"/>
            </a:endParaRPr>
          </a:p>
        </p:txBody>
      </p:sp>
      <p:grpSp>
        <p:nvGrpSpPr>
          <p:cNvPr id="360" name="Group 9"/>
          <p:cNvGrpSpPr/>
          <p:nvPr/>
        </p:nvGrpSpPr>
        <p:grpSpPr>
          <a:xfrm>
            <a:off x="7891026" y="3646654"/>
            <a:ext cx="1626480" cy="303480"/>
            <a:chOff x="6508800" y="3727440"/>
            <a:chExt cx="1626480" cy="303480"/>
          </a:xfrm>
        </p:grpSpPr>
        <p:sp>
          <p:nvSpPr>
            <p:cNvPr id="361" name="CustomShape 10"/>
            <p:cNvSpPr/>
            <p:nvPr/>
          </p:nvSpPr>
          <p:spPr>
            <a:xfrm>
              <a:off x="6508800" y="3727440"/>
              <a:ext cx="303480" cy="303480"/>
            </a:xfrm>
            <a:prstGeom prst="ellipse">
              <a:avLst/>
            </a:prstGeom>
            <a:noFill/>
            <a:ln w="28440">
              <a:solidFill>
                <a:srgbClr val="FFD966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2" name="Line 11"/>
            <p:cNvSpPr/>
            <p:nvPr/>
          </p:nvSpPr>
          <p:spPr>
            <a:xfrm>
              <a:off x="6812280" y="3879000"/>
              <a:ext cx="1323000" cy="0"/>
            </a:xfrm>
            <a:prstGeom prst="line">
              <a:avLst/>
            </a:prstGeom>
            <a:ln w="2844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63" name="Group 12"/>
          <p:cNvGrpSpPr/>
          <p:nvPr/>
        </p:nvGrpSpPr>
        <p:grpSpPr>
          <a:xfrm>
            <a:off x="7891026" y="2815414"/>
            <a:ext cx="1626480" cy="303480"/>
            <a:chOff x="6508800" y="2896200"/>
            <a:chExt cx="1626480" cy="303480"/>
          </a:xfrm>
        </p:grpSpPr>
        <p:sp>
          <p:nvSpPr>
            <p:cNvPr id="364" name="CustomShape 13"/>
            <p:cNvSpPr/>
            <p:nvPr/>
          </p:nvSpPr>
          <p:spPr>
            <a:xfrm>
              <a:off x="6508800" y="2896200"/>
              <a:ext cx="303480" cy="303480"/>
            </a:xfrm>
            <a:prstGeom prst="ellipse">
              <a:avLst/>
            </a:prstGeom>
            <a:noFill/>
            <a:ln w="28440">
              <a:solidFill>
                <a:srgbClr val="FFD966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5" name="Line 14"/>
            <p:cNvSpPr/>
            <p:nvPr/>
          </p:nvSpPr>
          <p:spPr>
            <a:xfrm>
              <a:off x="6812280" y="3048120"/>
              <a:ext cx="1323000" cy="0"/>
            </a:xfrm>
            <a:prstGeom prst="line">
              <a:avLst/>
            </a:prstGeom>
            <a:ln w="2844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3319" y="1996021"/>
            <a:ext cx="5076732" cy="3807549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1" r="21810"/>
          <a:stretch/>
        </p:blipFill>
        <p:spPr>
          <a:xfrm rot="5400000">
            <a:off x="-896406" y="1936233"/>
            <a:ext cx="5127118" cy="39775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C6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stomShape 2"/>
          <p:cNvSpPr/>
          <p:nvPr/>
        </p:nvSpPr>
        <p:spPr>
          <a:xfrm flipH="1">
            <a:off x="-812800" y="-583326"/>
            <a:ext cx="13411200" cy="8546225"/>
          </a:xfrm>
          <a:prstGeom prst="rect">
            <a:avLst/>
          </a:prstGeom>
          <a:gradFill flip="none" rotWithShape="1">
            <a:gsLst>
              <a:gs pos="47000">
                <a:schemeClr val="bg1">
                  <a:alpha val="50000"/>
                  <a:lumMod val="81000"/>
                </a:schemeClr>
              </a:gs>
              <a:gs pos="100000">
                <a:schemeClr val="tx1">
                  <a:lumMod val="65000"/>
                  <a:lumOff val="35000"/>
                  <a:alpha val="44000"/>
                </a:schemeClr>
              </a:gs>
              <a:gs pos="0">
                <a:schemeClr val="bg1">
                  <a:lumMod val="8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8003"/>
          <a:stretch/>
        </p:blipFill>
        <p:spPr>
          <a:xfrm>
            <a:off x="-1460500" y="1778794"/>
            <a:ext cx="7404100" cy="5079206"/>
          </a:xfrm>
          <a:prstGeom prst="rect">
            <a:avLst/>
          </a:prstGeom>
        </p:spPr>
      </p:pic>
      <p:sp>
        <p:nvSpPr>
          <p:cNvPr id="12" name="CustomShape 9"/>
          <p:cNvSpPr/>
          <p:nvPr/>
        </p:nvSpPr>
        <p:spPr>
          <a:xfrm>
            <a:off x="7828360" y="3814200"/>
            <a:ext cx="303480" cy="303480"/>
          </a:xfrm>
          <a:prstGeom prst="ellipse">
            <a:avLst/>
          </a:prstGeom>
          <a:noFill/>
          <a:ln w="28440">
            <a:solidFill>
              <a:srgbClr val="FFD96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Line 10"/>
          <p:cNvSpPr/>
          <p:nvPr/>
        </p:nvSpPr>
        <p:spPr>
          <a:xfrm>
            <a:off x="8131840" y="3965760"/>
            <a:ext cx="662600" cy="0"/>
          </a:xfrm>
          <a:prstGeom prst="line">
            <a:avLst/>
          </a:prstGeom>
          <a:ln w="2844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11"/>
          <p:cNvSpPr/>
          <p:nvPr/>
        </p:nvSpPr>
        <p:spPr>
          <a:xfrm>
            <a:off x="8967600" y="3748320"/>
            <a:ext cx="2200680" cy="94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Adobe 黑体 Std R"/>
                <a:ea typeface="Adobe 黑体 Std R"/>
              </a:rPr>
              <a:t>內部裝有震動裝置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Adobe 黑体 Std R"/>
                <a:ea typeface="Adobe 黑体 Std R"/>
              </a:rPr>
              <a:t>底板感測壓力會震動回饋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Adobe 黑体 Std R"/>
                <a:ea typeface="Adobe 黑体 Std R"/>
              </a:rPr>
              <a:t>可更換內部震動裝置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" name="橢圓 1"/>
          <p:cNvSpPr/>
          <p:nvPr/>
        </p:nvSpPr>
        <p:spPr>
          <a:xfrm>
            <a:off x="2120900" y="2695280"/>
            <a:ext cx="1422400" cy="142240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CustomShape 8"/>
          <p:cNvSpPr/>
          <p:nvPr/>
        </p:nvSpPr>
        <p:spPr>
          <a:xfrm>
            <a:off x="8967600" y="2495952"/>
            <a:ext cx="2200680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zh-TW" altLang="en-US" sz="2000" b="0" strike="noStrike" spc="-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dobe 黑体 Std R"/>
                <a:ea typeface="Adobe 黑体 Std R"/>
              </a:rPr>
              <a:t>聞嗅遊戲</a:t>
            </a:r>
            <a:endParaRPr lang="en-US" sz="2000" b="0" strike="noStrike" spc="-1" dirty="0">
              <a:solidFill>
                <a:schemeClr val="accent4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9445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圖片 2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-1516680"/>
            <a:ext cx="12191760" cy="9469440"/>
          </a:xfrm>
          <a:prstGeom prst="rect">
            <a:avLst/>
          </a:prstGeom>
          <a:ln>
            <a:noFill/>
          </a:ln>
        </p:spPr>
      </p:pic>
      <p:sp>
        <p:nvSpPr>
          <p:cNvPr id="351" name="CustomShape 1"/>
          <p:cNvSpPr/>
          <p:nvPr/>
        </p:nvSpPr>
        <p:spPr>
          <a:xfrm>
            <a:off x="-1" y="-258417"/>
            <a:ext cx="12513365" cy="7266417"/>
          </a:xfrm>
          <a:prstGeom prst="rect">
            <a:avLst/>
          </a:prstGeom>
          <a:solidFill>
            <a:srgbClr val="161A2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video-156112865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43800" y="845930"/>
            <a:ext cx="30480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5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C6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stomShape 2"/>
          <p:cNvSpPr/>
          <p:nvPr/>
        </p:nvSpPr>
        <p:spPr>
          <a:xfrm flipH="1">
            <a:off x="-812800" y="-583326"/>
            <a:ext cx="13411200" cy="8546225"/>
          </a:xfrm>
          <a:prstGeom prst="rect">
            <a:avLst/>
          </a:prstGeom>
          <a:gradFill flip="none" rotWithShape="1">
            <a:gsLst>
              <a:gs pos="47000">
                <a:schemeClr val="bg1">
                  <a:alpha val="50000"/>
                  <a:lumMod val="81000"/>
                </a:schemeClr>
              </a:gs>
              <a:gs pos="100000">
                <a:schemeClr val="tx1">
                  <a:lumMod val="65000"/>
                  <a:lumOff val="35000"/>
                  <a:alpha val="44000"/>
                </a:schemeClr>
              </a:gs>
              <a:gs pos="0">
                <a:schemeClr val="bg1">
                  <a:lumMod val="8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8003"/>
          <a:stretch/>
        </p:blipFill>
        <p:spPr>
          <a:xfrm>
            <a:off x="-1460500" y="1778794"/>
            <a:ext cx="7404100" cy="5079206"/>
          </a:xfrm>
          <a:prstGeom prst="rect">
            <a:avLst/>
          </a:prstGeom>
        </p:spPr>
      </p:pic>
      <p:sp>
        <p:nvSpPr>
          <p:cNvPr id="8" name="CustomShape 6"/>
          <p:cNvSpPr/>
          <p:nvPr/>
        </p:nvSpPr>
        <p:spPr>
          <a:xfrm>
            <a:off x="7828360" y="2911680"/>
            <a:ext cx="303480" cy="303480"/>
          </a:xfrm>
          <a:prstGeom prst="ellipse">
            <a:avLst/>
          </a:prstGeom>
          <a:noFill/>
          <a:ln w="28440">
            <a:solidFill>
              <a:srgbClr val="FFD96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Line 7"/>
          <p:cNvSpPr/>
          <p:nvPr/>
        </p:nvSpPr>
        <p:spPr>
          <a:xfrm>
            <a:off x="8131840" y="3063240"/>
            <a:ext cx="662600" cy="0"/>
          </a:xfrm>
          <a:prstGeom prst="line">
            <a:avLst/>
          </a:prstGeom>
          <a:ln w="2844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橢圓 1"/>
          <p:cNvSpPr/>
          <p:nvPr/>
        </p:nvSpPr>
        <p:spPr>
          <a:xfrm>
            <a:off x="3695700" y="3063240"/>
            <a:ext cx="1422400" cy="142240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CustomShape 8"/>
          <p:cNvSpPr/>
          <p:nvPr/>
        </p:nvSpPr>
        <p:spPr>
          <a:xfrm>
            <a:off x="8814500" y="2911680"/>
            <a:ext cx="243864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zh-TW" altLang="en-US" sz="1400" spc="-1" dirty="0">
                <a:solidFill>
                  <a:srgbClr val="FFFFFF"/>
                </a:solidFill>
                <a:latin typeface="Adobe 黑体 Std R"/>
                <a:ea typeface="Adobe 黑体 Std R"/>
              </a:rPr>
              <a:t>按鈕</a:t>
            </a:r>
            <a:r>
              <a:rPr lang="en-US" altLang="zh-TW" sz="1400" spc="-1" dirty="0" err="1">
                <a:solidFill>
                  <a:srgbClr val="FFFFFF"/>
                </a:solidFill>
                <a:latin typeface="Adobe 黑体 Std R"/>
                <a:ea typeface="Adobe 黑体 Std R"/>
              </a:rPr>
              <a:t>感測</a:t>
            </a:r>
            <a:r>
              <a:rPr lang="en-US" altLang="zh-TW" sz="1400" spc="-1" dirty="0">
                <a:solidFill>
                  <a:srgbClr val="FFFFFF"/>
                </a:solidFill>
                <a:latin typeface="Adobe 黑体 Std R"/>
                <a:ea typeface="Adobe 黑体 Std R"/>
              </a:rPr>
              <a:t> </a:t>
            </a:r>
            <a:r>
              <a:rPr lang="en-US" sz="1400" b="0" strike="noStrike" spc="-1" dirty="0" err="1" smtClean="0">
                <a:solidFill>
                  <a:srgbClr val="FFFFFF"/>
                </a:solidFill>
                <a:latin typeface="Adobe 黑体 Std R"/>
                <a:ea typeface="Adobe 黑体 Std R"/>
              </a:rPr>
              <a:t>發出主人聲音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8" name="CustomShape 8"/>
          <p:cNvSpPr/>
          <p:nvPr/>
        </p:nvSpPr>
        <p:spPr>
          <a:xfrm>
            <a:off x="8967600" y="2127652"/>
            <a:ext cx="2200680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zh-TW" altLang="en-US" sz="2000" b="0" strike="noStrike" spc="-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dobe 黑体 Std R"/>
                <a:ea typeface="Adobe 黑体 Std R"/>
              </a:rPr>
              <a:t>聞嗅遊戲</a:t>
            </a:r>
            <a:endParaRPr lang="en-US" sz="2000" b="0" strike="noStrike" spc="-1" dirty="0">
              <a:solidFill>
                <a:schemeClr val="accent4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308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圖片 2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-1516680"/>
            <a:ext cx="12191760" cy="9469440"/>
          </a:xfrm>
          <a:prstGeom prst="rect">
            <a:avLst/>
          </a:prstGeom>
          <a:ln>
            <a:noFill/>
          </a:ln>
        </p:spPr>
      </p:pic>
      <p:sp>
        <p:nvSpPr>
          <p:cNvPr id="351" name="CustomShape 1"/>
          <p:cNvSpPr/>
          <p:nvPr/>
        </p:nvSpPr>
        <p:spPr>
          <a:xfrm>
            <a:off x="-1" y="-258417"/>
            <a:ext cx="12513365" cy="7266417"/>
          </a:xfrm>
          <a:prstGeom prst="rect">
            <a:avLst/>
          </a:prstGeom>
          <a:solidFill>
            <a:srgbClr val="161A2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" name="video-155842771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92681" y="1461053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2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C6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stomShape 2"/>
          <p:cNvSpPr/>
          <p:nvPr/>
        </p:nvSpPr>
        <p:spPr>
          <a:xfrm flipH="1">
            <a:off x="-812800" y="-583326"/>
            <a:ext cx="13411200" cy="8546225"/>
          </a:xfrm>
          <a:prstGeom prst="rect">
            <a:avLst/>
          </a:prstGeom>
          <a:gradFill flip="none" rotWithShape="1">
            <a:gsLst>
              <a:gs pos="47000">
                <a:schemeClr val="bg1">
                  <a:alpha val="50000"/>
                  <a:lumMod val="81000"/>
                </a:schemeClr>
              </a:gs>
              <a:gs pos="100000">
                <a:schemeClr val="tx1">
                  <a:lumMod val="65000"/>
                  <a:lumOff val="35000"/>
                  <a:alpha val="44000"/>
                </a:schemeClr>
              </a:gs>
              <a:gs pos="0">
                <a:schemeClr val="bg1">
                  <a:lumMod val="8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8003"/>
          <a:stretch/>
        </p:blipFill>
        <p:spPr>
          <a:xfrm>
            <a:off x="-1460500" y="1778794"/>
            <a:ext cx="7404100" cy="5079206"/>
          </a:xfrm>
          <a:prstGeom prst="rect">
            <a:avLst/>
          </a:prstGeom>
        </p:spPr>
      </p:pic>
      <p:sp>
        <p:nvSpPr>
          <p:cNvPr id="8" name="CustomShape 6"/>
          <p:cNvSpPr/>
          <p:nvPr/>
        </p:nvSpPr>
        <p:spPr>
          <a:xfrm>
            <a:off x="7828360" y="2911680"/>
            <a:ext cx="303480" cy="303480"/>
          </a:xfrm>
          <a:prstGeom prst="ellipse">
            <a:avLst/>
          </a:prstGeom>
          <a:noFill/>
          <a:ln w="28440">
            <a:solidFill>
              <a:srgbClr val="FFD96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Line 7"/>
          <p:cNvSpPr/>
          <p:nvPr/>
        </p:nvSpPr>
        <p:spPr>
          <a:xfrm>
            <a:off x="8131840" y="3063240"/>
            <a:ext cx="662600" cy="0"/>
          </a:xfrm>
          <a:prstGeom prst="line">
            <a:avLst/>
          </a:prstGeom>
          <a:ln w="2844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橢圓 1"/>
          <p:cNvSpPr/>
          <p:nvPr/>
        </p:nvSpPr>
        <p:spPr>
          <a:xfrm>
            <a:off x="2650600" y="2390209"/>
            <a:ext cx="1422400" cy="142240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CustomShape 8"/>
          <p:cNvSpPr/>
          <p:nvPr/>
        </p:nvSpPr>
        <p:spPr>
          <a:xfrm>
            <a:off x="8814500" y="2911680"/>
            <a:ext cx="2438640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zh-TW" altLang="en-US" sz="1400" b="0" strike="noStrike" spc="-1" dirty="0" smtClean="0">
                <a:solidFill>
                  <a:srgbClr val="FFFFFF"/>
                </a:solidFill>
                <a:latin typeface="Adobe 黑体 Std R"/>
                <a:ea typeface="Adobe 黑体 Std R"/>
              </a:rPr>
              <a:t>按鈕</a:t>
            </a:r>
            <a:r>
              <a:rPr lang="en-US" sz="1400" b="0" strike="noStrike" spc="-1" dirty="0" err="1" smtClean="0">
                <a:solidFill>
                  <a:srgbClr val="FFFFFF"/>
                </a:solidFill>
                <a:latin typeface="Adobe 黑体 Std R"/>
                <a:ea typeface="Adobe 黑体 Std R"/>
              </a:rPr>
              <a:t>感測</a:t>
            </a:r>
            <a:r>
              <a:rPr lang="zh-TW" altLang="en-US" sz="1400" b="0" strike="noStrike" spc="-1" dirty="0" smtClean="0">
                <a:solidFill>
                  <a:srgbClr val="FFFFFF"/>
                </a:solidFill>
                <a:latin typeface="Adobe 黑体 Std R"/>
                <a:ea typeface="Adobe 黑体 Std R"/>
              </a:rPr>
              <a:t>蜂鳴器</a:t>
            </a:r>
            <a:r>
              <a:rPr lang="en-US" sz="1400" b="0" strike="noStrike" spc="-1" dirty="0" err="1" smtClean="0">
                <a:solidFill>
                  <a:srgbClr val="FFFFFF"/>
                </a:solidFill>
                <a:latin typeface="Adobe 黑体 Std R"/>
                <a:ea typeface="Adobe 黑体 Std R"/>
              </a:rPr>
              <a:t>發出聲音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8" name="CustomShape 8"/>
          <p:cNvSpPr/>
          <p:nvPr/>
        </p:nvSpPr>
        <p:spPr>
          <a:xfrm>
            <a:off x="8967600" y="2038752"/>
            <a:ext cx="2200680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zh-TW" altLang="en-US" sz="2000" b="0" strike="noStrike" spc="-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dobe 黑体 Std R"/>
                <a:ea typeface="Adobe 黑体 Std R"/>
              </a:rPr>
              <a:t>聞嗅遊戲</a:t>
            </a:r>
            <a:endParaRPr lang="en-US" sz="2000" b="0" strike="noStrike" spc="-1" dirty="0">
              <a:solidFill>
                <a:schemeClr val="accent4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233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圖片 2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-1516680"/>
            <a:ext cx="12191760" cy="9469440"/>
          </a:xfrm>
          <a:prstGeom prst="rect">
            <a:avLst/>
          </a:prstGeom>
          <a:ln>
            <a:noFill/>
          </a:ln>
        </p:spPr>
      </p:pic>
      <p:sp>
        <p:nvSpPr>
          <p:cNvPr id="351" name="CustomShape 1"/>
          <p:cNvSpPr/>
          <p:nvPr/>
        </p:nvSpPr>
        <p:spPr>
          <a:xfrm>
            <a:off x="-1" y="-258417"/>
            <a:ext cx="12513365" cy="7266417"/>
          </a:xfrm>
          <a:prstGeom prst="rect">
            <a:avLst/>
          </a:prstGeom>
          <a:solidFill>
            <a:srgbClr val="161A2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" name="video-155989886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2000" y="11430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85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圖片 19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 contrast="-20000"/>
                    </a14:imgEffect>
                  </a14:imgLayer>
                </a14:imgProps>
              </a:ext>
            </a:extLst>
          </a:blip>
          <a:srcRect b="10696"/>
          <a:stretch/>
        </p:blipFill>
        <p:spPr>
          <a:xfrm>
            <a:off x="0" y="0"/>
            <a:ext cx="12191760" cy="6838560"/>
          </a:xfrm>
          <a:prstGeom prst="rect">
            <a:avLst/>
          </a:prstGeom>
          <a:ln>
            <a:noFill/>
          </a:ln>
        </p:spPr>
      </p:pic>
      <p:sp>
        <p:nvSpPr>
          <p:cNvPr id="89" name="CustomShape 2"/>
          <p:cNvSpPr/>
          <p:nvPr/>
        </p:nvSpPr>
        <p:spPr>
          <a:xfrm>
            <a:off x="0" y="-19080"/>
            <a:ext cx="12191760" cy="6857640"/>
          </a:xfrm>
          <a:prstGeom prst="rect">
            <a:avLst/>
          </a:prstGeom>
          <a:gradFill rotWithShape="0">
            <a:gsLst>
              <a:gs pos="11504">
                <a:schemeClr val="bg1">
                  <a:lumMod val="85000"/>
                  <a:lumOff val="15000"/>
                  <a:alpha val="0"/>
                </a:schemeClr>
              </a:gs>
              <a:gs pos="54000">
                <a:schemeClr val="bg1">
                  <a:lumMod val="85000"/>
                  <a:lumOff val="15000"/>
                  <a:alpha val="9000"/>
                </a:schemeClr>
              </a:gs>
              <a:gs pos="80000">
                <a:schemeClr val="bg1">
                  <a:lumMod val="95000"/>
                  <a:lumOff val="5000"/>
                  <a:alpha val="20000"/>
                </a:scheme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1"/>
          <p:cNvSpPr/>
          <p:nvPr/>
        </p:nvSpPr>
        <p:spPr>
          <a:xfrm>
            <a:off x="7038360" y="-563040"/>
            <a:ext cx="1215000" cy="977760"/>
          </a:xfrm>
          <a:prstGeom prst="rect">
            <a:avLst/>
          </a:prstGeom>
          <a:solidFill>
            <a:schemeClr val="accent4">
              <a:lumMod val="60000"/>
              <a:lumOff val="40000"/>
              <a:alpha val="90000"/>
            </a:schemeClr>
          </a:solidFill>
          <a:ln w="381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CustomShape 11"/>
          <p:cNvSpPr/>
          <p:nvPr/>
        </p:nvSpPr>
        <p:spPr>
          <a:xfrm>
            <a:off x="8373960" y="464400"/>
            <a:ext cx="33282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599">
                <a:solidFill>
                  <a:srgbClr val="FFFFFF"/>
                </a:solidFill>
                <a:latin typeface="微軟正黑體"/>
                <a:ea typeface="微軟正黑體"/>
              </a:rPr>
              <a:t>使用者分析 設計目標 構想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99" name="CustomShape 12"/>
          <p:cNvSpPr/>
          <p:nvPr/>
        </p:nvSpPr>
        <p:spPr>
          <a:xfrm>
            <a:off x="6930360" y="441360"/>
            <a:ext cx="15757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599">
                <a:solidFill>
                  <a:srgbClr val="FFD966"/>
                </a:solidFill>
                <a:latin typeface="微軟正黑體"/>
                <a:ea typeface="微軟正黑體"/>
              </a:rPr>
              <a:t>定義問題</a:t>
            </a:r>
            <a:endParaRPr lang="en-US" sz="2000" b="0" strike="noStrike" spc="-1">
              <a:latin typeface="Arial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4082580" y="2747869"/>
            <a:ext cx="5533920" cy="337100"/>
            <a:chOff x="4082580" y="2747869"/>
            <a:chExt cx="5533920" cy="337100"/>
          </a:xfrm>
        </p:grpSpPr>
        <p:sp>
          <p:nvSpPr>
            <p:cNvPr id="16" name="CustomShape 7"/>
            <p:cNvSpPr/>
            <p:nvPr/>
          </p:nvSpPr>
          <p:spPr>
            <a:xfrm>
              <a:off x="4354020" y="2747869"/>
              <a:ext cx="5262480" cy="3371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599" dirty="0" err="1">
                  <a:solidFill>
                    <a:srgbClr val="FFFFFF"/>
                  </a:solidFill>
                  <a:latin typeface="微軟正黑體"/>
                  <a:ea typeface="微軟正黑體"/>
                </a:rPr>
                <a:t>上班族or學生</a:t>
              </a:r>
              <a:r>
                <a:rPr lang="en-US" sz="1600" b="0" strike="noStrike" spc="599" dirty="0">
                  <a:solidFill>
                    <a:srgbClr val="FFFFFF"/>
                  </a:solidFill>
                  <a:latin typeface="微軟正黑體"/>
                  <a:ea typeface="微軟正黑體"/>
                </a:rPr>
                <a:t>(</a:t>
              </a:r>
              <a:r>
                <a:rPr lang="en-US" sz="1600" b="0" strike="noStrike" spc="599" dirty="0" err="1">
                  <a:solidFill>
                    <a:srgbClr val="FFFFFF"/>
                  </a:solidFill>
                  <a:latin typeface="微軟正黑體"/>
                  <a:ea typeface="微軟正黑體"/>
                </a:rPr>
                <a:t>朝九晚五</a:t>
              </a:r>
              <a:r>
                <a:rPr lang="en-US" sz="1600" b="0" strike="noStrike" spc="599" dirty="0">
                  <a:solidFill>
                    <a:srgbClr val="FFFFFF"/>
                  </a:solidFill>
                  <a:latin typeface="微軟正黑體"/>
                  <a:ea typeface="微軟正黑體"/>
                </a:rPr>
                <a:t>)</a:t>
              </a:r>
              <a:endParaRPr lang="en-US" sz="1600" b="0" strike="noStrike" spc="-1" dirty="0">
                <a:latin typeface="Arial"/>
              </a:endParaRPr>
            </a:p>
          </p:txBody>
        </p:sp>
        <p:sp>
          <p:nvSpPr>
            <p:cNvPr id="19" name="CustomShape 10"/>
            <p:cNvSpPr/>
            <p:nvPr/>
          </p:nvSpPr>
          <p:spPr>
            <a:xfrm>
              <a:off x="4082580" y="2826799"/>
              <a:ext cx="174600" cy="174600"/>
            </a:xfrm>
            <a:prstGeom prst="ellipse">
              <a:avLst/>
            </a:prstGeom>
            <a:noFill/>
            <a:ln w="28440">
              <a:solidFill>
                <a:srgbClr val="FFD966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1" name="群組 10"/>
          <p:cNvGrpSpPr/>
          <p:nvPr/>
        </p:nvGrpSpPr>
        <p:grpSpPr>
          <a:xfrm>
            <a:off x="4082580" y="3207943"/>
            <a:ext cx="5424120" cy="337100"/>
            <a:chOff x="4082580" y="3207943"/>
            <a:chExt cx="5424120" cy="337100"/>
          </a:xfrm>
        </p:grpSpPr>
        <p:sp>
          <p:nvSpPr>
            <p:cNvPr id="17" name="CustomShape 8"/>
            <p:cNvSpPr/>
            <p:nvPr/>
          </p:nvSpPr>
          <p:spPr>
            <a:xfrm>
              <a:off x="4354020" y="3207943"/>
              <a:ext cx="5152680" cy="3371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599" dirty="0" err="1">
                  <a:solidFill>
                    <a:srgbClr val="FFFFFF"/>
                  </a:solidFill>
                  <a:latin typeface="微軟正黑體"/>
                  <a:ea typeface="微軟正黑體"/>
                </a:rPr>
                <a:t>居住在住宅大廈or小公寓</a:t>
              </a:r>
              <a:endParaRPr lang="en-US" sz="1600" b="0" strike="noStrike" spc="-1" dirty="0">
                <a:latin typeface="Arial"/>
              </a:endParaRPr>
            </a:p>
          </p:txBody>
        </p:sp>
        <p:sp>
          <p:nvSpPr>
            <p:cNvPr id="20" name="CustomShape 11"/>
            <p:cNvSpPr/>
            <p:nvPr/>
          </p:nvSpPr>
          <p:spPr>
            <a:xfrm>
              <a:off x="4082580" y="3289154"/>
              <a:ext cx="174600" cy="174600"/>
            </a:xfrm>
            <a:prstGeom prst="ellipse">
              <a:avLst/>
            </a:prstGeom>
            <a:noFill/>
            <a:ln w="28440">
              <a:solidFill>
                <a:srgbClr val="FFD966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1" name="Line 12"/>
          <p:cNvSpPr/>
          <p:nvPr/>
        </p:nvSpPr>
        <p:spPr>
          <a:xfrm>
            <a:off x="4170060" y="3014602"/>
            <a:ext cx="360" cy="264600"/>
          </a:xfrm>
          <a:prstGeom prst="line">
            <a:avLst/>
          </a:prstGeom>
          <a:ln w="28440">
            <a:solidFill>
              <a:srgbClr val="FFD96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2" name="群組 11"/>
          <p:cNvGrpSpPr/>
          <p:nvPr/>
        </p:nvGrpSpPr>
        <p:grpSpPr>
          <a:xfrm>
            <a:off x="4082580" y="3668017"/>
            <a:ext cx="5533920" cy="337100"/>
            <a:chOff x="4082580" y="3668017"/>
            <a:chExt cx="5533920" cy="337100"/>
          </a:xfrm>
        </p:grpSpPr>
        <p:sp>
          <p:nvSpPr>
            <p:cNvPr id="18" name="CustomShape 9"/>
            <p:cNvSpPr/>
            <p:nvPr/>
          </p:nvSpPr>
          <p:spPr>
            <a:xfrm>
              <a:off x="4354020" y="3668017"/>
              <a:ext cx="5262480" cy="3371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r>
                <a:rPr lang="zh-TW" altLang="en-US" sz="1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放狗狗</a:t>
              </a:r>
              <a:r>
                <a:rPr lang="zh-TW" altLang="en-US" sz="16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獨自</a:t>
              </a:r>
              <a:r>
                <a:rPr lang="zh-TW" altLang="en-US" sz="1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在家</a:t>
              </a:r>
            </a:p>
          </p:txBody>
        </p:sp>
        <p:sp>
          <p:nvSpPr>
            <p:cNvPr id="22" name="CustomShape 13"/>
            <p:cNvSpPr/>
            <p:nvPr/>
          </p:nvSpPr>
          <p:spPr>
            <a:xfrm>
              <a:off x="4082580" y="3751509"/>
              <a:ext cx="174600" cy="174600"/>
            </a:xfrm>
            <a:prstGeom prst="ellipse">
              <a:avLst/>
            </a:prstGeom>
            <a:noFill/>
            <a:ln w="28440">
              <a:solidFill>
                <a:srgbClr val="FFD966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3" name="Line 14"/>
          <p:cNvSpPr/>
          <p:nvPr/>
        </p:nvSpPr>
        <p:spPr>
          <a:xfrm>
            <a:off x="4170420" y="3472903"/>
            <a:ext cx="0" cy="270966"/>
          </a:xfrm>
          <a:prstGeom prst="line">
            <a:avLst/>
          </a:prstGeom>
          <a:ln w="28440">
            <a:solidFill>
              <a:srgbClr val="FFD96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4" name="Group 15"/>
          <p:cNvGrpSpPr/>
          <p:nvPr/>
        </p:nvGrpSpPr>
        <p:grpSpPr>
          <a:xfrm>
            <a:off x="2191860" y="3018600"/>
            <a:ext cx="801360" cy="801360"/>
            <a:chOff x="2374200" y="1327320"/>
            <a:chExt cx="801360" cy="801360"/>
          </a:xfrm>
        </p:grpSpPr>
        <p:pic>
          <p:nvPicPr>
            <p:cNvPr id="25" name="圖片 34"/>
            <p:cNvPicPr/>
            <p:nvPr/>
          </p:nvPicPr>
          <p:blipFill>
            <a:blip r:embed="rId4"/>
            <a:stretch/>
          </p:blipFill>
          <p:spPr>
            <a:xfrm>
              <a:off x="2449440" y="1373040"/>
              <a:ext cx="650880" cy="650880"/>
            </a:xfrm>
            <a:prstGeom prst="rect">
              <a:avLst/>
            </a:prstGeom>
            <a:ln>
              <a:noFill/>
            </a:ln>
          </p:spPr>
        </p:pic>
        <p:sp>
          <p:nvSpPr>
            <p:cNvPr id="26" name="CustomShape 16"/>
            <p:cNvSpPr/>
            <p:nvPr/>
          </p:nvSpPr>
          <p:spPr>
            <a:xfrm>
              <a:off x="2374200" y="1327320"/>
              <a:ext cx="801360" cy="801360"/>
            </a:xfrm>
            <a:prstGeom prst="ellipse">
              <a:avLst/>
            </a:prstGeom>
            <a:noFill/>
            <a:ln w="3816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9" name="群組 8"/>
          <p:cNvGrpSpPr/>
          <p:nvPr/>
        </p:nvGrpSpPr>
        <p:grpSpPr>
          <a:xfrm>
            <a:off x="4082580" y="2287795"/>
            <a:ext cx="5533920" cy="337100"/>
            <a:chOff x="4082580" y="2287795"/>
            <a:chExt cx="5533920" cy="337100"/>
          </a:xfrm>
        </p:grpSpPr>
        <p:sp>
          <p:nvSpPr>
            <p:cNvPr id="39" name="CustomShape 7"/>
            <p:cNvSpPr/>
            <p:nvPr/>
          </p:nvSpPr>
          <p:spPr>
            <a:xfrm>
              <a:off x="4354020" y="2287795"/>
              <a:ext cx="5262480" cy="3371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599" dirty="0" smtClean="0">
                  <a:solidFill>
                    <a:srgbClr val="FFFFFF"/>
                  </a:solidFill>
                  <a:latin typeface="微軟正黑體"/>
                  <a:ea typeface="微軟正黑體"/>
                </a:rPr>
                <a:t>20-30</a:t>
              </a:r>
              <a:r>
                <a:rPr lang="zh-TW" altLang="en-US" sz="1600" b="0" strike="noStrike" spc="599" dirty="0" smtClean="0">
                  <a:solidFill>
                    <a:srgbClr val="FFFFFF"/>
                  </a:solidFill>
                  <a:latin typeface="微軟正黑體"/>
                  <a:ea typeface="微軟正黑體"/>
                </a:rPr>
                <a:t>歲</a:t>
              </a:r>
              <a:endParaRPr lang="en-US" sz="1600" b="0" strike="noStrike" spc="-1" dirty="0">
                <a:latin typeface="Arial"/>
              </a:endParaRPr>
            </a:p>
          </p:txBody>
        </p:sp>
        <p:sp>
          <p:nvSpPr>
            <p:cNvPr id="40" name="CustomShape 10"/>
            <p:cNvSpPr/>
            <p:nvPr/>
          </p:nvSpPr>
          <p:spPr>
            <a:xfrm>
              <a:off x="4082580" y="2364444"/>
              <a:ext cx="174600" cy="174600"/>
            </a:xfrm>
            <a:prstGeom prst="ellipse">
              <a:avLst/>
            </a:prstGeom>
            <a:noFill/>
            <a:ln w="28440">
              <a:solidFill>
                <a:srgbClr val="FFD966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3" name="群組 12"/>
          <p:cNvGrpSpPr/>
          <p:nvPr/>
        </p:nvGrpSpPr>
        <p:grpSpPr>
          <a:xfrm>
            <a:off x="4082580" y="4128090"/>
            <a:ext cx="5533920" cy="337100"/>
            <a:chOff x="4082580" y="4128090"/>
            <a:chExt cx="5533920" cy="337100"/>
          </a:xfrm>
        </p:grpSpPr>
        <p:sp>
          <p:nvSpPr>
            <p:cNvPr id="41" name="CustomShape 9"/>
            <p:cNvSpPr/>
            <p:nvPr/>
          </p:nvSpPr>
          <p:spPr>
            <a:xfrm>
              <a:off x="4354020" y="4128090"/>
              <a:ext cx="5262480" cy="3371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599" dirty="0" err="1">
                  <a:solidFill>
                    <a:srgbClr val="FFFFFF"/>
                  </a:solidFill>
                  <a:latin typeface="微軟正黑體"/>
                  <a:ea typeface="微軟正黑體"/>
                </a:rPr>
                <a:t>想要陪伴寵物和寵物有更深的交流</a:t>
              </a:r>
              <a:endParaRPr lang="en-US" sz="1600" b="0" strike="noStrike" spc="-1" dirty="0">
                <a:latin typeface="Arial"/>
              </a:endParaRPr>
            </a:p>
          </p:txBody>
        </p:sp>
        <p:sp>
          <p:nvSpPr>
            <p:cNvPr id="42" name="CustomShape 13"/>
            <p:cNvSpPr/>
            <p:nvPr/>
          </p:nvSpPr>
          <p:spPr>
            <a:xfrm>
              <a:off x="4082580" y="4213863"/>
              <a:ext cx="174600" cy="174600"/>
            </a:xfrm>
            <a:prstGeom prst="ellipse">
              <a:avLst/>
            </a:prstGeom>
            <a:noFill/>
            <a:ln w="28440">
              <a:solidFill>
                <a:srgbClr val="FFD966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3" name="Line 12"/>
          <p:cNvSpPr/>
          <p:nvPr/>
        </p:nvSpPr>
        <p:spPr>
          <a:xfrm>
            <a:off x="4169880" y="2552294"/>
            <a:ext cx="360" cy="264600"/>
          </a:xfrm>
          <a:prstGeom prst="line">
            <a:avLst/>
          </a:prstGeom>
          <a:ln w="28440">
            <a:solidFill>
              <a:srgbClr val="FFD96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" name="Line 14"/>
          <p:cNvSpPr/>
          <p:nvPr/>
        </p:nvSpPr>
        <p:spPr>
          <a:xfrm>
            <a:off x="4169520" y="3942994"/>
            <a:ext cx="360" cy="261720"/>
          </a:xfrm>
          <a:prstGeom prst="line">
            <a:avLst/>
          </a:prstGeom>
          <a:ln w="28440">
            <a:solidFill>
              <a:srgbClr val="FFD96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圖片 2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-1516680"/>
            <a:ext cx="12191760" cy="9469440"/>
          </a:xfrm>
          <a:prstGeom prst="rect">
            <a:avLst/>
          </a:prstGeom>
          <a:ln>
            <a:noFill/>
          </a:ln>
        </p:spPr>
      </p:pic>
      <p:sp>
        <p:nvSpPr>
          <p:cNvPr id="377" name="CustomShape 1"/>
          <p:cNvSpPr/>
          <p:nvPr/>
        </p:nvSpPr>
        <p:spPr>
          <a:xfrm>
            <a:off x="1" y="113016"/>
            <a:ext cx="12534472" cy="6575460"/>
          </a:xfrm>
          <a:prstGeom prst="rect">
            <a:avLst/>
          </a:prstGeom>
          <a:solidFill>
            <a:srgbClr val="161A2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5"/>
          <a:stretch/>
        </p:blipFill>
        <p:spPr>
          <a:xfrm>
            <a:off x="609768" y="1993894"/>
            <a:ext cx="5381822" cy="383807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7" r="17968"/>
          <a:stretch/>
        </p:blipFill>
        <p:spPr>
          <a:xfrm>
            <a:off x="6407674" y="1969777"/>
            <a:ext cx="5219273" cy="386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10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圖片 31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b="15681"/>
          <a:stretch/>
        </p:blipFill>
        <p:spPr>
          <a:xfrm>
            <a:off x="1188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54" name="CustomShape 2"/>
          <p:cNvSpPr/>
          <p:nvPr/>
        </p:nvSpPr>
        <p:spPr>
          <a:xfrm>
            <a:off x="0" y="360"/>
            <a:ext cx="12197043" cy="6857640"/>
          </a:xfrm>
          <a:prstGeom prst="rect">
            <a:avLst/>
          </a:prstGeom>
          <a:gradFill rotWithShape="0">
            <a:gsLst>
              <a:gs pos="11504">
                <a:schemeClr val="bg1">
                  <a:lumMod val="85000"/>
                  <a:lumOff val="15000"/>
                  <a:alpha val="0"/>
                </a:schemeClr>
              </a:gs>
              <a:gs pos="54000">
                <a:schemeClr val="bg1">
                  <a:lumMod val="85000"/>
                  <a:lumOff val="15000"/>
                  <a:alpha val="9000"/>
                </a:schemeClr>
              </a:gs>
              <a:gs pos="80000">
                <a:schemeClr val="bg1">
                  <a:lumMod val="95000"/>
                  <a:lumOff val="5000"/>
                  <a:alpha val="20000"/>
                </a:scheme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17"/>
          <p:cNvSpPr/>
          <p:nvPr/>
        </p:nvSpPr>
        <p:spPr>
          <a:xfrm>
            <a:off x="-38100" y="6120"/>
            <a:ext cx="12286509" cy="6851880"/>
          </a:xfrm>
          <a:prstGeom prst="rect">
            <a:avLst/>
          </a:prstGeom>
          <a:solidFill>
            <a:schemeClr val="tx1">
              <a:lumMod val="65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2"/>
          <p:cNvSpPr/>
          <p:nvPr/>
        </p:nvSpPr>
        <p:spPr>
          <a:xfrm>
            <a:off x="8152200" y="-610920"/>
            <a:ext cx="1533960" cy="977760"/>
          </a:xfrm>
          <a:prstGeom prst="rect">
            <a:avLst/>
          </a:prstGeom>
          <a:solidFill>
            <a:schemeClr val="accent4">
              <a:lumMod val="60000"/>
              <a:lumOff val="40000"/>
              <a:alpha val="90000"/>
            </a:schemeClr>
          </a:solidFill>
          <a:ln w="381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CustomShape 3"/>
          <p:cNvSpPr/>
          <p:nvPr/>
        </p:nvSpPr>
        <p:spPr>
          <a:xfrm>
            <a:off x="8373960" y="464400"/>
            <a:ext cx="33282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599" dirty="0" smtClean="0">
                <a:solidFill>
                  <a:srgbClr val="FFFFFF"/>
                </a:solidFill>
                <a:latin typeface="微軟正黑體"/>
                <a:ea typeface="微軟正黑體"/>
              </a:rPr>
              <a:t>            </a:t>
            </a:r>
            <a:r>
              <a:rPr lang="en-US" sz="1400" b="1" strike="noStrike" spc="599" dirty="0" err="1" smtClean="0">
                <a:solidFill>
                  <a:srgbClr val="FFFFFF"/>
                </a:solidFill>
                <a:latin typeface="微軟正黑體"/>
                <a:ea typeface="微軟正黑體"/>
              </a:rPr>
              <a:t>設計目標</a:t>
            </a:r>
            <a:r>
              <a:rPr lang="en-US" sz="1400" b="1" strike="noStrike" spc="599" dirty="0" smtClean="0">
                <a:solidFill>
                  <a:srgbClr val="FFFFFF"/>
                </a:solidFill>
                <a:latin typeface="微軟正黑體"/>
                <a:ea typeface="微軟正黑體"/>
              </a:rPr>
              <a:t> </a:t>
            </a:r>
            <a:r>
              <a:rPr lang="en-US" sz="1400" b="1" strike="noStrike" spc="599" dirty="0" err="1">
                <a:solidFill>
                  <a:srgbClr val="FFFFFF"/>
                </a:solidFill>
                <a:latin typeface="微軟正黑體"/>
                <a:ea typeface="微軟正黑體"/>
              </a:rPr>
              <a:t>構想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04" name="CustomShape 4"/>
          <p:cNvSpPr/>
          <p:nvPr/>
        </p:nvSpPr>
        <p:spPr>
          <a:xfrm>
            <a:off x="6930360" y="464400"/>
            <a:ext cx="13302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599">
                <a:solidFill>
                  <a:srgbClr val="FFFFFF"/>
                </a:solidFill>
                <a:latin typeface="微軟正黑體"/>
                <a:ea typeface="微軟正黑體"/>
              </a:rPr>
              <a:t>定義問題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05" name="CustomShape 5"/>
          <p:cNvSpPr/>
          <p:nvPr/>
        </p:nvSpPr>
        <p:spPr>
          <a:xfrm>
            <a:off x="8038620" y="423000"/>
            <a:ext cx="18493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599" dirty="0" err="1">
                <a:solidFill>
                  <a:srgbClr val="FFE699"/>
                </a:solidFill>
                <a:latin typeface="微軟正黑體"/>
                <a:ea typeface="微軟正黑體"/>
              </a:rPr>
              <a:t>使用者分析</a:t>
            </a:r>
            <a:endParaRPr lang="en-US" sz="2000" b="0" strike="noStrike" spc="-1" dirty="0">
              <a:latin typeface="Arial"/>
            </a:endParaRPr>
          </a:p>
        </p:txBody>
      </p:sp>
      <p:grpSp>
        <p:nvGrpSpPr>
          <p:cNvPr id="119" name="Group 18"/>
          <p:cNvGrpSpPr/>
          <p:nvPr/>
        </p:nvGrpSpPr>
        <p:grpSpPr>
          <a:xfrm>
            <a:off x="5558701" y="1969920"/>
            <a:ext cx="174600" cy="2866320"/>
            <a:chOff x="5842440" y="3146400"/>
            <a:chExt cx="174600" cy="2866320"/>
          </a:xfrm>
        </p:grpSpPr>
        <p:grpSp>
          <p:nvGrpSpPr>
            <p:cNvPr id="120" name="Group 19"/>
            <p:cNvGrpSpPr/>
            <p:nvPr/>
          </p:nvGrpSpPr>
          <p:grpSpPr>
            <a:xfrm>
              <a:off x="5842440" y="3146400"/>
              <a:ext cx="174600" cy="1779840"/>
              <a:chOff x="5842440" y="3146400"/>
              <a:chExt cx="174600" cy="1779840"/>
            </a:xfrm>
          </p:grpSpPr>
          <p:sp>
            <p:nvSpPr>
              <p:cNvPr id="121" name="CustomShape 20"/>
              <p:cNvSpPr/>
              <p:nvPr/>
            </p:nvSpPr>
            <p:spPr>
              <a:xfrm>
                <a:off x="5842440" y="3146400"/>
                <a:ext cx="174600" cy="174600"/>
              </a:xfrm>
              <a:prstGeom prst="ellipse">
                <a:avLst/>
              </a:prstGeom>
              <a:noFill/>
              <a:ln w="28440">
                <a:solidFill>
                  <a:srgbClr val="FFD966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2" name="CustomShape 21"/>
              <p:cNvSpPr/>
              <p:nvPr/>
            </p:nvSpPr>
            <p:spPr>
              <a:xfrm>
                <a:off x="5842440" y="3714840"/>
                <a:ext cx="174600" cy="174600"/>
              </a:xfrm>
              <a:prstGeom prst="ellipse">
                <a:avLst/>
              </a:prstGeom>
              <a:noFill/>
              <a:ln w="28440">
                <a:solidFill>
                  <a:srgbClr val="FFD966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3" name="Line 22"/>
              <p:cNvSpPr/>
              <p:nvPr/>
            </p:nvSpPr>
            <p:spPr>
              <a:xfrm>
                <a:off x="5929560" y="3321360"/>
                <a:ext cx="360" cy="393480"/>
              </a:xfrm>
              <a:prstGeom prst="line">
                <a:avLst/>
              </a:prstGeom>
              <a:ln w="28440">
                <a:solidFill>
                  <a:srgbClr val="FFD966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4" name="CustomShape 23"/>
              <p:cNvSpPr/>
              <p:nvPr/>
            </p:nvSpPr>
            <p:spPr>
              <a:xfrm>
                <a:off x="5842440" y="4751640"/>
                <a:ext cx="174600" cy="174600"/>
              </a:xfrm>
              <a:prstGeom prst="ellipse">
                <a:avLst/>
              </a:prstGeom>
              <a:noFill/>
              <a:ln w="28440">
                <a:solidFill>
                  <a:srgbClr val="FFD966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5" name="Line 24"/>
              <p:cNvSpPr/>
              <p:nvPr/>
            </p:nvSpPr>
            <p:spPr>
              <a:xfrm>
                <a:off x="5929560" y="3889440"/>
                <a:ext cx="360" cy="862200"/>
              </a:xfrm>
              <a:prstGeom prst="line">
                <a:avLst/>
              </a:prstGeom>
              <a:ln w="28440">
                <a:solidFill>
                  <a:srgbClr val="FFD966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126" name="Group 25"/>
            <p:cNvGrpSpPr/>
            <p:nvPr/>
          </p:nvGrpSpPr>
          <p:grpSpPr>
            <a:xfrm>
              <a:off x="5842440" y="4926600"/>
              <a:ext cx="174600" cy="1086120"/>
              <a:chOff x="5842440" y="4926600"/>
              <a:chExt cx="174600" cy="1086120"/>
            </a:xfrm>
          </p:grpSpPr>
          <p:sp>
            <p:nvSpPr>
              <p:cNvPr id="127" name="CustomShape 26"/>
              <p:cNvSpPr/>
              <p:nvPr/>
            </p:nvSpPr>
            <p:spPr>
              <a:xfrm>
                <a:off x="5842440" y="5838120"/>
                <a:ext cx="174600" cy="174600"/>
              </a:xfrm>
              <a:prstGeom prst="ellipse">
                <a:avLst/>
              </a:prstGeom>
              <a:noFill/>
              <a:ln w="28440">
                <a:solidFill>
                  <a:srgbClr val="FFD966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" name="Line 27"/>
              <p:cNvSpPr/>
              <p:nvPr/>
            </p:nvSpPr>
            <p:spPr>
              <a:xfrm>
                <a:off x="5929560" y="4926600"/>
                <a:ext cx="360" cy="911160"/>
              </a:xfrm>
              <a:prstGeom prst="line">
                <a:avLst/>
              </a:prstGeom>
              <a:ln w="28440">
                <a:solidFill>
                  <a:srgbClr val="FFD966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grpSp>
        <p:nvGrpSpPr>
          <p:cNvPr id="129" name="Group 28"/>
          <p:cNvGrpSpPr/>
          <p:nvPr/>
        </p:nvGrpSpPr>
        <p:grpSpPr>
          <a:xfrm>
            <a:off x="1678261" y="1875600"/>
            <a:ext cx="8611920" cy="3021840"/>
            <a:chOff x="1962000" y="3052080"/>
            <a:chExt cx="8611920" cy="3021840"/>
          </a:xfrm>
        </p:grpSpPr>
        <p:sp>
          <p:nvSpPr>
            <p:cNvPr id="130" name="CustomShape 29"/>
            <p:cNvSpPr/>
            <p:nvPr/>
          </p:nvSpPr>
          <p:spPr>
            <a:xfrm>
              <a:off x="1962000" y="3639600"/>
              <a:ext cx="335988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600" b="1" strike="noStrike" spc="599">
                  <a:solidFill>
                    <a:srgbClr val="FFFFFF"/>
                  </a:solidFill>
                  <a:latin typeface="Yu Gothic Medium"/>
                  <a:ea typeface="Yu Gothic Medium"/>
                </a:rPr>
                <a:t>想著狗狗在家做什麼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131" name="CustomShape 30"/>
            <p:cNvSpPr/>
            <p:nvPr/>
          </p:nvSpPr>
          <p:spPr>
            <a:xfrm>
              <a:off x="2157120" y="4689720"/>
              <a:ext cx="316476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600" b="1" strike="noStrike" spc="599">
                  <a:solidFill>
                    <a:srgbClr val="FFFFFF"/>
                  </a:solidFill>
                  <a:latin typeface="Yu Gothic Medium"/>
                  <a:ea typeface="Yu Gothic Medium"/>
                </a:rPr>
                <a:t>回家看到狗狗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132" name="CustomShape 31"/>
            <p:cNvSpPr/>
            <p:nvPr/>
          </p:nvSpPr>
          <p:spPr>
            <a:xfrm>
              <a:off x="1962000" y="3052080"/>
              <a:ext cx="335988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600" b="1" strike="noStrike" spc="599" dirty="0" err="1">
                  <a:solidFill>
                    <a:srgbClr val="FFFFFF"/>
                  </a:solidFill>
                  <a:latin typeface="Yu Gothic Medium"/>
                  <a:ea typeface="Yu Gothic Medium"/>
                </a:rPr>
                <a:t>出門前和狗狗說再見</a:t>
              </a:r>
              <a:endParaRPr lang="en-US" sz="1600" b="0" strike="noStrike" spc="-1" dirty="0">
                <a:latin typeface="Arial"/>
              </a:endParaRPr>
            </a:p>
          </p:txBody>
        </p:sp>
        <p:sp>
          <p:nvSpPr>
            <p:cNvPr id="133" name="CustomShape 32"/>
            <p:cNvSpPr/>
            <p:nvPr/>
          </p:nvSpPr>
          <p:spPr>
            <a:xfrm>
              <a:off x="6717960" y="3052080"/>
              <a:ext cx="309960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b="1" strike="noStrike" spc="599" dirty="0" err="1">
                  <a:solidFill>
                    <a:srgbClr val="FFFFFF"/>
                  </a:solidFill>
                  <a:latin typeface="Yu Gothic Medium"/>
                  <a:ea typeface="Yu Gothic Medium"/>
                </a:rPr>
                <a:t>狗狗看著主人離家</a:t>
              </a:r>
              <a:endParaRPr lang="en-US" sz="1600" b="0" strike="noStrike" spc="-1" dirty="0">
                <a:latin typeface="Arial"/>
              </a:endParaRPr>
            </a:p>
          </p:txBody>
        </p:sp>
        <p:sp>
          <p:nvSpPr>
            <p:cNvPr id="134" name="CustomShape 33"/>
            <p:cNvSpPr/>
            <p:nvPr/>
          </p:nvSpPr>
          <p:spPr>
            <a:xfrm>
              <a:off x="6717960" y="3639600"/>
              <a:ext cx="385596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b="1" strike="noStrike" spc="599">
                  <a:solidFill>
                    <a:srgbClr val="FFFFFF"/>
                  </a:solidFill>
                  <a:latin typeface="Yu Gothic Medium"/>
                  <a:ea typeface="Yu Gothic Medium"/>
                </a:rPr>
                <a:t>想著主人什麼時候回家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135" name="CustomShape 34"/>
            <p:cNvSpPr/>
            <p:nvPr/>
          </p:nvSpPr>
          <p:spPr>
            <a:xfrm>
              <a:off x="6717960" y="4689720"/>
              <a:ext cx="264132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b="1" strike="noStrike" spc="599">
                  <a:solidFill>
                    <a:srgbClr val="FFFFFF"/>
                  </a:solidFill>
                  <a:latin typeface="Yu Gothic Medium"/>
                  <a:ea typeface="Yu Gothic Medium"/>
                </a:rPr>
                <a:t>看到主人回家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136" name="CustomShape 35"/>
            <p:cNvSpPr/>
            <p:nvPr/>
          </p:nvSpPr>
          <p:spPr>
            <a:xfrm>
              <a:off x="6717960" y="3994200"/>
              <a:ext cx="385596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b="1" strike="noStrike" spc="599" dirty="0" err="1">
                  <a:solidFill>
                    <a:srgbClr val="FFFFFF"/>
                  </a:solidFill>
                  <a:latin typeface="Yu Gothic Medium"/>
                  <a:ea typeface="Yu Gothic Medium"/>
                </a:rPr>
                <a:t>亂咬東西</a:t>
              </a:r>
              <a:r>
                <a:rPr lang="en-US" sz="1600" b="1" strike="noStrike" spc="599" dirty="0">
                  <a:solidFill>
                    <a:srgbClr val="FFFFFF"/>
                  </a:solidFill>
                  <a:latin typeface="Yu Gothic Medium"/>
                  <a:ea typeface="Yu Gothic Medium"/>
                </a:rPr>
                <a:t>/</a:t>
              </a:r>
              <a:r>
                <a:rPr lang="en-US" sz="1600" b="1" strike="noStrike" spc="599" dirty="0" err="1">
                  <a:solidFill>
                    <a:srgbClr val="FFFFFF"/>
                  </a:solidFill>
                  <a:latin typeface="Yu Gothic Medium"/>
                  <a:ea typeface="Yu Gothic Medium"/>
                </a:rPr>
                <a:t>家中遊蕩</a:t>
              </a:r>
              <a:endParaRPr lang="en-US" sz="1600" b="0" strike="noStrike" spc="-1" dirty="0">
                <a:latin typeface="Arial"/>
              </a:endParaRPr>
            </a:p>
          </p:txBody>
        </p:sp>
        <p:sp>
          <p:nvSpPr>
            <p:cNvPr id="137" name="CustomShape 36"/>
            <p:cNvSpPr/>
            <p:nvPr/>
          </p:nvSpPr>
          <p:spPr>
            <a:xfrm>
              <a:off x="2157120" y="5073120"/>
              <a:ext cx="316476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600" b="1" strike="noStrike" spc="599">
                  <a:solidFill>
                    <a:srgbClr val="FFFFFF"/>
                  </a:solidFill>
                  <a:latin typeface="Yu Gothic Medium"/>
                  <a:ea typeface="Yu Gothic Medium"/>
                </a:rPr>
                <a:t>看到家中被狗狗破壞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138" name="CustomShape 37"/>
            <p:cNvSpPr/>
            <p:nvPr/>
          </p:nvSpPr>
          <p:spPr>
            <a:xfrm>
              <a:off x="6717960" y="5740200"/>
              <a:ext cx="264132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b="1" strike="noStrike" spc="599">
                  <a:solidFill>
                    <a:srgbClr val="FFFFFF"/>
                  </a:solidFill>
                  <a:latin typeface="Yu Gothic Medium"/>
                  <a:ea typeface="Yu Gothic Medium"/>
                </a:rPr>
                <a:t>被主人撫摸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139" name="CustomShape 38"/>
            <p:cNvSpPr/>
            <p:nvPr/>
          </p:nvSpPr>
          <p:spPr>
            <a:xfrm>
              <a:off x="2680560" y="5740200"/>
              <a:ext cx="264132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600" b="1" strike="noStrike" spc="599">
                  <a:solidFill>
                    <a:srgbClr val="FFFFFF"/>
                  </a:solidFill>
                  <a:latin typeface="Yu Gothic Medium"/>
                  <a:ea typeface="Yu Gothic Medium"/>
                </a:rPr>
                <a:t>撫摸狗狗/聊天</a:t>
              </a:r>
              <a:endParaRPr lang="en-US" sz="1600" b="0" strike="noStrike" spc="-1">
                <a:latin typeface="Arial"/>
              </a:endParaRPr>
            </a:p>
          </p:txBody>
        </p:sp>
        <p:pic>
          <p:nvPicPr>
            <p:cNvPr id="140" name="圖片 78"/>
            <p:cNvPicPr/>
            <p:nvPr/>
          </p:nvPicPr>
          <p:blipFill>
            <a:blip r:embed="rId4"/>
            <a:stretch/>
          </p:blipFill>
          <p:spPr>
            <a:xfrm>
              <a:off x="6355440" y="3092400"/>
              <a:ext cx="251640" cy="251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1" name="圖片 80"/>
            <p:cNvPicPr/>
            <p:nvPr/>
          </p:nvPicPr>
          <p:blipFill>
            <a:blip r:embed="rId5"/>
            <a:stretch/>
          </p:blipFill>
          <p:spPr>
            <a:xfrm flipH="1">
              <a:off x="5353200" y="5119920"/>
              <a:ext cx="251640" cy="251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2" name="圖片 82"/>
            <p:cNvPicPr/>
            <p:nvPr/>
          </p:nvPicPr>
          <p:blipFill>
            <a:blip r:embed="rId6"/>
            <a:stretch/>
          </p:blipFill>
          <p:spPr>
            <a:xfrm>
              <a:off x="6354720" y="5780520"/>
              <a:ext cx="251640" cy="251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3" name="圖片 84"/>
            <p:cNvPicPr/>
            <p:nvPr/>
          </p:nvPicPr>
          <p:blipFill>
            <a:blip r:embed="rId7"/>
            <a:stretch/>
          </p:blipFill>
          <p:spPr>
            <a:xfrm>
              <a:off x="5352120" y="3085920"/>
              <a:ext cx="251640" cy="251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4" name="圖片 85"/>
            <p:cNvPicPr/>
            <p:nvPr/>
          </p:nvPicPr>
          <p:blipFill>
            <a:blip r:embed="rId6"/>
            <a:stretch/>
          </p:blipFill>
          <p:spPr>
            <a:xfrm>
              <a:off x="6355440" y="4733640"/>
              <a:ext cx="251640" cy="251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5" name="圖片 86"/>
            <p:cNvPicPr/>
            <p:nvPr/>
          </p:nvPicPr>
          <p:blipFill>
            <a:blip r:embed="rId6"/>
            <a:stretch/>
          </p:blipFill>
          <p:spPr>
            <a:xfrm>
              <a:off x="5352840" y="4733640"/>
              <a:ext cx="251640" cy="251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6" name="圖片 87"/>
            <p:cNvPicPr/>
            <p:nvPr/>
          </p:nvPicPr>
          <p:blipFill>
            <a:blip r:embed="rId6"/>
            <a:stretch/>
          </p:blipFill>
          <p:spPr>
            <a:xfrm>
              <a:off x="5352840" y="5780520"/>
              <a:ext cx="251640" cy="251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7" name="圖片 88"/>
            <p:cNvPicPr/>
            <p:nvPr/>
          </p:nvPicPr>
          <p:blipFill>
            <a:blip r:embed="rId4"/>
            <a:stretch/>
          </p:blipFill>
          <p:spPr>
            <a:xfrm>
              <a:off x="6355440" y="3710880"/>
              <a:ext cx="251640" cy="251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8" name="圖片 92"/>
            <p:cNvPicPr/>
            <p:nvPr/>
          </p:nvPicPr>
          <p:blipFill>
            <a:blip r:embed="rId8"/>
            <a:stretch/>
          </p:blipFill>
          <p:spPr>
            <a:xfrm>
              <a:off x="5352840" y="3687840"/>
              <a:ext cx="251640" cy="2516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49" name="CustomShape 39"/>
          <p:cNvSpPr/>
          <p:nvPr/>
        </p:nvSpPr>
        <p:spPr>
          <a:xfrm>
            <a:off x="5971261" y="2431440"/>
            <a:ext cx="3431160" cy="861480"/>
          </a:xfrm>
          <a:prstGeom prst="roundRect">
            <a:avLst>
              <a:gd name="adj" fmla="val 16667"/>
            </a:avLst>
          </a:prstGeom>
          <a:noFill/>
          <a:ln w="1908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40"/>
          <p:cNvSpPr/>
          <p:nvPr/>
        </p:nvSpPr>
        <p:spPr>
          <a:xfrm>
            <a:off x="2396821" y="2408760"/>
            <a:ext cx="2584440" cy="476640"/>
          </a:xfrm>
          <a:prstGeom prst="roundRect">
            <a:avLst>
              <a:gd name="adj" fmla="val 16667"/>
            </a:avLst>
          </a:prstGeom>
          <a:noFill/>
          <a:ln w="1908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41"/>
          <p:cNvSpPr/>
          <p:nvPr/>
        </p:nvSpPr>
        <p:spPr>
          <a:xfrm>
            <a:off x="2374861" y="3868560"/>
            <a:ext cx="2584440" cy="476640"/>
          </a:xfrm>
          <a:prstGeom prst="roundRect">
            <a:avLst>
              <a:gd name="adj" fmla="val 16667"/>
            </a:avLst>
          </a:prstGeom>
          <a:noFill/>
          <a:ln w="1908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4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5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9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0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圖片 19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 contrast="-20000"/>
                    </a14:imgEffect>
                  </a14:imgLayer>
                </a14:imgProps>
              </a:ext>
            </a:extLst>
          </a:blip>
          <a:srcRect b="10696"/>
          <a:stretch/>
        </p:blipFill>
        <p:spPr>
          <a:xfrm>
            <a:off x="0" y="0"/>
            <a:ext cx="12191760" cy="6838560"/>
          </a:xfrm>
          <a:prstGeom prst="rect">
            <a:avLst/>
          </a:prstGeom>
          <a:ln>
            <a:noFill/>
          </a:ln>
        </p:spPr>
      </p:pic>
      <p:sp>
        <p:nvSpPr>
          <p:cNvPr id="89" name="CustomShape 2"/>
          <p:cNvSpPr/>
          <p:nvPr/>
        </p:nvSpPr>
        <p:spPr>
          <a:xfrm>
            <a:off x="240" y="360"/>
            <a:ext cx="12191760" cy="6857640"/>
          </a:xfrm>
          <a:prstGeom prst="rect">
            <a:avLst/>
          </a:prstGeom>
          <a:gradFill rotWithShape="0">
            <a:gsLst>
              <a:gs pos="11504">
                <a:schemeClr val="bg1">
                  <a:lumMod val="85000"/>
                  <a:lumOff val="15000"/>
                  <a:alpha val="0"/>
                </a:schemeClr>
              </a:gs>
              <a:gs pos="54000">
                <a:schemeClr val="bg1">
                  <a:lumMod val="85000"/>
                  <a:lumOff val="15000"/>
                  <a:alpha val="9000"/>
                </a:schemeClr>
              </a:gs>
              <a:gs pos="80000">
                <a:schemeClr val="bg1">
                  <a:lumMod val="95000"/>
                  <a:lumOff val="5000"/>
                  <a:alpha val="20000"/>
                </a:scheme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1"/>
          <p:cNvSpPr/>
          <p:nvPr/>
        </p:nvSpPr>
        <p:spPr>
          <a:xfrm>
            <a:off x="7038360" y="-563040"/>
            <a:ext cx="1215000" cy="977760"/>
          </a:xfrm>
          <a:prstGeom prst="rect">
            <a:avLst/>
          </a:prstGeom>
          <a:solidFill>
            <a:schemeClr val="accent4">
              <a:lumMod val="60000"/>
              <a:lumOff val="40000"/>
              <a:alpha val="90000"/>
            </a:schemeClr>
          </a:solidFill>
          <a:ln w="381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3"/>
          <p:cNvSpPr/>
          <p:nvPr/>
        </p:nvSpPr>
        <p:spPr>
          <a:xfrm>
            <a:off x="3442680" y="2563920"/>
            <a:ext cx="65390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599" dirty="0" err="1" smtClean="0">
                <a:solidFill>
                  <a:srgbClr val="FFFFFF"/>
                </a:solidFill>
                <a:latin typeface="微軟正黑體"/>
                <a:ea typeface="微軟正黑體"/>
              </a:rPr>
              <a:t>交流時間</a:t>
            </a:r>
            <a:r>
              <a:rPr lang="zh-TW" altLang="en-US" sz="2000" b="1" strike="noStrike" spc="599" dirty="0" smtClean="0">
                <a:solidFill>
                  <a:srgbClr val="FFFFFF"/>
                </a:solidFill>
                <a:latin typeface="微軟正黑體"/>
                <a:ea typeface="微軟正黑體"/>
              </a:rPr>
              <a:t>少產生愧疚感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92" name="CustomShape 5"/>
          <p:cNvSpPr/>
          <p:nvPr/>
        </p:nvSpPr>
        <p:spPr>
          <a:xfrm>
            <a:off x="2987280" y="2612160"/>
            <a:ext cx="303480" cy="303480"/>
          </a:xfrm>
          <a:prstGeom prst="ellipse">
            <a:avLst/>
          </a:prstGeom>
          <a:noFill/>
          <a:ln w="28440">
            <a:solidFill>
              <a:srgbClr val="FFD96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6"/>
          <p:cNvSpPr/>
          <p:nvPr/>
        </p:nvSpPr>
        <p:spPr>
          <a:xfrm>
            <a:off x="2987280" y="3598560"/>
            <a:ext cx="303480" cy="303480"/>
          </a:xfrm>
          <a:prstGeom prst="ellipse">
            <a:avLst/>
          </a:prstGeom>
          <a:noFill/>
          <a:ln w="28440">
            <a:solidFill>
              <a:srgbClr val="FFD96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Line 7"/>
          <p:cNvSpPr/>
          <p:nvPr/>
        </p:nvSpPr>
        <p:spPr>
          <a:xfrm>
            <a:off x="3138840" y="2915640"/>
            <a:ext cx="360" cy="682560"/>
          </a:xfrm>
          <a:prstGeom prst="line">
            <a:avLst/>
          </a:prstGeom>
          <a:ln w="28440">
            <a:solidFill>
              <a:srgbClr val="FFD96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11"/>
          <p:cNvSpPr/>
          <p:nvPr/>
        </p:nvSpPr>
        <p:spPr>
          <a:xfrm>
            <a:off x="8373960" y="464400"/>
            <a:ext cx="33282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599">
                <a:solidFill>
                  <a:srgbClr val="FFFFFF"/>
                </a:solidFill>
                <a:latin typeface="微軟正黑體"/>
                <a:ea typeface="微軟正黑體"/>
              </a:rPr>
              <a:t>使用者分析 設計目標 構想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99" name="CustomShape 12"/>
          <p:cNvSpPr/>
          <p:nvPr/>
        </p:nvSpPr>
        <p:spPr>
          <a:xfrm>
            <a:off x="6930360" y="441360"/>
            <a:ext cx="15757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599">
                <a:solidFill>
                  <a:srgbClr val="FFD966"/>
                </a:solidFill>
                <a:latin typeface="微軟正黑體"/>
                <a:ea typeface="微軟正黑體"/>
              </a:rPr>
              <a:t>定義問題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" name="CustomShape 8"/>
          <p:cNvSpPr/>
          <p:nvPr/>
        </p:nvSpPr>
        <p:spPr>
          <a:xfrm>
            <a:off x="3514500" y="3558640"/>
            <a:ext cx="5886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599" dirty="0" err="1">
                <a:solidFill>
                  <a:srgbClr val="FFFFFF"/>
                </a:solidFill>
                <a:latin typeface="微軟正黑體"/>
                <a:ea typeface="微軟正黑體"/>
              </a:rPr>
              <a:t>寵物心情焦躁不安+破壞家中環境</a:t>
            </a:r>
            <a:endParaRPr lang="en-US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026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 additive="repl"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58"/>
          <a:stretch/>
        </p:blipFill>
        <p:spPr>
          <a:xfrm>
            <a:off x="7065172" y="1659834"/>
            <a:ext cx="5152868" cy="519816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235405" y="1283180"/>
            <a:ext cx="4095204" cy="452253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8696738" y="1722880"/>
            <a:ext cx="1858477" cy="452253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CustomShape 2"/>
          <p:cNvSpPr/>
          <p:nvPr/>
        </p:nvSpPr>
        <p:spPr>
          <a:xfrm>
            <a:off x="-23414" y="0"/>
            <a:ext cx="12241454" cy="6857640"/>
          </a:xfrm>
          <a:prstGeom prst="rect">
            <a:avLst/>
          </a:prstGeom>
          <a:gradFill rotWithShape="0">
            <a:gsLst>
              <a:gs pos="11504">
                <a:schemeClr val="bg1">
                  <a:lumMod val="50000"/>
                  <a:alpha val="48000"/>
                </a:schemeClr>
              </a:gs>
              <a:gs pos="55000">
                <a:schemeClr val="tx1">
                  <a:lumMod val="75000"/>
                  <a:lumOff val="25000"/>
                  <a:alpha val="59000"/>
                </a:schemeClr>
              </a:gs>
              <a:gs pos="100000">
                <a:schemeClr val="tx1">
                  <a:lumMod val="75000"/>
                  <a:lumOff val="25000"/>
                  <a:alpha val="57000"/>
                </a:scheme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2"/>
          <p:cNvSpPr/>
          <p:nvPr/>
        </p:nvSpPr>
        <p:spPr>
          <a:xfrm>
            <a:off x="9528840" y="-610920"/>
            <a:ext cx="1247760" cy="977760"/>
          </a:xfrm>
          <a:prstGeom prst="rect">
            <a:avLst/>
          </a:prstGeom>
          <a:solidFill>
            <a:schemeClr val="accent4">
              <a:lumMod val="60000"/>
              <a:lumOff val="40000"/>
              <a:alpha val="90000"/>
            </a:schemeClr>
          </a:solidFill>
          <a:ln w="381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3"/>
          <p:cNvSpPr/>
          <p:nvPr/>
        </p:nvSpPr>
        <p:spPr>
          <a:xfrm>
            <a:off x="10913760" y="464400"/>
            <a:ext cx="7725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599">
                <a:solidFill>
                  <a:srgbClr val="FFFFFF"/>
                </a:solidFill>
                <a:latin typeface="微軟正黑體"/>
                <a:ea typeface="微軟正黑體"/>
              </a:rPr>
              <a:t>構想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56" name="CustomShape 4"/>
          <p:cNvSpPr/>
          <p:nvPr/>
        </p:nvSpPr>
        <p:spPr>
          <a:xfrm>
            <a:off x="6930360" y="464400"/>
            <a:ext cx="27558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599">
                <a:solidFill>
                  <a:srgbClr val="FFFFFF"/>
                </a:solidFill>
                <a:latin typeface="微軟正黑體"/>
                <a:ea typeface="微軟正黑體"/>
              </a:rPr>
              <a:t>定義問題 使用者分析 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57" name="CustomShape 5"/>
          <p:cNvSpPr/>
          <p:nvPr/>
        </p:nvSpPr>
        <p:spPr>
          <a:xfrm>
            <a:off x="9440640" y="448200"/>
            <a:ext cx="15530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599">
                <a:solidFill>
                  <a:srgbClr val="FFE699"/>
                </a:solidFill>
                <a:latin typeface="微軟正黑體"/>
                <a:ea typeface="微軟正黑體"/>
              </a:rPr>
              <a:t>設計目標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8" name="CustomShape 6"/>
          <p:cNvSpPr/>
          <p:nvPr/>
        </p:nvSpPr>
        <p:spPr>
          <a:xfrm>
            <a:off x="2920038" y="2380632"/>
            <a:ext cx="1113480" cy="1856160"/>
          </a:xfrm>
          <a:custGeom>
            <a:avLst/>
            <a:gdLst/>
            <a:ahLst/>
            <a:cxnLst/>
            <a:rect l="l" t="t" r="r" b="b"/>
            <a:pathLst>
              <a:path w="1088857" h="1814763">
                <a:moveTo>
                  <a:pt x="247413" y="1787542"/>
                </a:moveTo>
                <a:cubicBezTo>
                  <a:pt x="241968" y="1746407"/>
                  <a:pt x="241968" y="1705272"/>
                  <a:pt x="241968" y="1663533"/>
                </a:cubicBezTo>
                <a:cubicBezTo>
                  <a:pt x="242017" y="1055527"/>
                  <a:pt x="592502" y="502006"/>
                  <a:pt x="1142091" y="241968"/>
                </a:cubicBezTo>
                <a:cubicBezTo>
                  <a:pt x="1111010" y="164914"/>
                  <a:pt x="1093613" y="83031"/>
                  <a:pt x="1090673" y="0"/>
                </a:cubicBezTo>
                <a:cubicBezTo>
                  <a:pt x="428520" y="288124"/>
                  <a:pt x="206" y="941414"/>
                  <a:pt x="0" y="1663533"/>
                </a:cubicBezTo>
                <a:cubicBezTo>
                  <a:pt x="0" y="1725235"/>
                  <a:pt x="3025" y="1785727"/>
                  <a:pt x="9074" y="1845009"/>
                </a:cubicBezTo>
                <a:cubicBezTo>
                  <a:pt x="84622" y="1812283"/>
                  <a:pt x="165252" y="1792847"/>
                  <a:pt x="247413" y="1787542"/>
                </a:cubicBezTo>
                <a:close/>
              </a:path>
            </a:pathLst>
          </a:custGeom>
          <a:solidFill>
            <a:srgbClr val="FFD966"/>
          </a:solidFill>
          <a:ln w="604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CustomShape 7"/>
          <p:cNvSpPr/>
          <p:nvPr/>
        </p:nvSpPr>
        <p:spPr>
          <a:xfrm>
            <a:off x="5466318" y="2380632"/>
            <a:ext cx="1113480" cy="1856160"/>
          </a:xfrm>
          <a:custGeom>
            <a:avLst/>
            <a:gdLst/>
            <a:ahLst/>
            <a:cxnLst/>
            <a:rect l="l" t="t" r="r" b="b"/>
            <a:pathLst>
              <a:path w="1088857" h="1814763">
                <a:moveTo>
                  <a:pt x="898308" y="1663533"/>
                </a:moveTo>
                <a:cubicBezTo>
                  <a:pt x="898308" y="1705272"/>
                  <a:pt x="898308" y="1746407"/>
                  <a:pt x="892864" y="1784517"/>
                </a:cubicBezTo>
                <a:cubicBezTo>
                  <a:pt x="975205" y="1790778"/>
                  <a:pt x="1055841" y="1811242"/>
                  <a:pt x="1131202" y="1845009"/>
                </a:cubicBezTo>
                <a:cubicBezTo>
                  <a:pt x="1137251" y="1784517"/>
                  <a:pt x="1140276" y="1724025"/>
                  <a:pt x="1140276" y="1663533"/>
                </a:cubicBezTo>
                <a:cubicBezTo>
                  <a:pt x="1140385" y="941844"/>
                  <a:pt x="712857" y="288674"/>
                  <a:pt x="51418" y="0"/>
                </a:cubicBezTo>
                <a:cubicBezTo>
                  <a:pt x="48478" y="83031"/>
                  <a:pt x="31081" y="164914"/>
                  <a:pt x="0" y="241968"/>
                </a:cubicBezTo>
                <a:cubicBezTo>
                  <a:pt x="548881" y="502532"/>
                  <a:pt x="898592" y="1055944"/>
                  <a:pt x="898308" y="1663533"/>
                </a:cubicBezTo>
                <a:close/>
              </a:path>
            </a:pathLst>
          </a:custGeom>
          <a:solidFill>
            <a:srgbClr val="FFD966"/>
          </a:solidFill>
          <a:ln w="604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" name="CustomShape 8"/>
          <p:cNvSpPr/>
          <p:nvPr/>
        </p:nvSpPr>
        <p:spPr>
          <a:xfrm>
            <a:off x="3651918" y="5381952"/>
            <a:ext cx="2227320" cy="494640"/>
          </a:xfrm>
          <a:custGeom>
            <a:avLst/>
            <a:gdLst/>
            <a:ahLst/>
            <a:cxnLst/>
            <a:rect l="l" t="t" r="r" b="b"/>
            <a:pathLst>
              <a:path w="2177715" h="483936">
                <a:moveTo>
                  <a:pt x="2023461" y="0"/>
                </a:moveTo>
                <a:cubicBezTo>
                  <a:pt x="1472965" y="402466"/>
                  <a:pt x="725319" y="402466"/>
                  <a:pt x="174822" y="0"/>
                </a:cubicBezTo>
                <a:cubicBezTo>
                  <a:pt x="126707" y="66759"/>
                  <a:pt x="67588" y="124856"/>
                  <a:pt x="0" y="171797"/>
                </a:cubicBezTo>
                <a:cubicBezTo>
                  <a:pt x="648838" y="667754"/>
                  <a:pt x="1549445" y="667754"/>
                  <a:pt x="2198283" y="171797"/>
                </a:cubicBezTo>
                <a:cubicBezTo>
                  <a:pt x="2130695" y="124856"/>
                  <a:pt x="2071576" y="66759"/>
                  <a:pt x="2023461" y="0"/>
                </a:cubicBezTo>
                <a:close/>
              </a:path>
            </a:pathLst>
          </a:custGeom>
          <a:solidFill>
            <a:srgbClr val="FFD966"/>
          </a:solidFill>
          <a:ln w="604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61" name="圖片 16"/>
          <p:cNvPicPr/>
          <p:nvPr/>
        </p:nvPicPr>
        <p:blipFill>
          <a:blip r:embed="rId3"/>
          <a:stretch/>
        </p:blipFill>
        <p:spPr>
          <a:xfrm>
            <a:off x="4459398" y="2057712"/>
            <a:ext cx="596160" cy="596160"/>
          </a:xfrm>
          <a:prstGeom prst="rect">
            <a:avLst/>
          </a:prstGeom>
          <a:ln>
            <a:noFill/>
          </a:ln>
        </p:spPr>
      </p:pic>
      <p:pic>
        <p:nvPicPr>
          <p:cNvPr id="162" name="圖片 14"/>
          <p:cNvPicPr/>
          <p:nvPr/>
        </p:nvPicPr>
        <p:blipFill>
          <a:blip r:embed="rId4"/>
          <a:stretch/>
        </p:blipFill>
        <p:spPr>
          <a:xfrm>
            <a:off x="6053118" y="4636032"/>
            <a:ext cx="542520" cy="542520"/>
          </a:xfrm>
          <a:prstGeom prst="rect">
            <a:avLst/>
          </a:prstGeom>
          <a:ln>
            <a:noFill/>
          </a:ln>
        </p:spPr>
      </p:pic>
      <p:sp>
        <p:nvSpPr>
          <p:cNvPr id="163" name="CustomShape 9"/>
          <p:cNvSpPr/>
          <p:nvPr/>
        </p:nvSpPr>
        <p:spPr>
          <a:xfrm>
            <a:off x="7022238" y="4751952"/>
            <a:ext cx="240300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299">
                <a:solidFill>
                  <a:srgbClr val="FFFFFF"/>
                </a:solidFill>
                <a:latin typeface="微軟正黑體"/>
                <a:ea typeface="微軟正黑體"/>
              </a:rPr>
              <a:t>加深和寵物的互動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64" name="CustomShape 10"/>
          <p:cNvSpPr/>
          <p:nvPr/>
        </p:nvSpPr>
        <p:spPr>
          <a:xfrm>
            <a:off x="5609598" y="2045832"/>
            <a:ext cx="240300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299">
                <a:solidFill>
                  <a:srgbClr val="FFFFFF"/>
                </a:solidFill>
                <a:latin typeface="微軟正黑體"/>
                <a:ea typeface="微軟正黑體"/>
              </a:rPr>
              <a:t>轉移寵物焦慮的情緒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65" name="CustomShape 11"/>
          <p:cNvSpPr/>
          <p:nvPr/>
        </p:nvSpPr>
        <p:spPr>
          <a:xfrm>
            <a:off x="990798" y="4858152"/>
            <a:ext cx="174312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299" dirty="0" err="1">
                <a:solidFill>
                  <a:srgbClr val="FFFFFF"/>
                </a:solidFill>
                <a:latin typeface="微軟正黑體"/>
                <a:ea typeface="微軟正黑體"/>
              </a:rPr>
              <a:t>寵物能不無聊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1" strike="noStrike" spc="299" dirty="0">
                <a:solidFill>
                  <a:srgbClr val="FFFFFF"/>
                </a:solidFill>
                <a:latin typeface="微軟正黑體"/>
                <a:ea typeface="微軟正黑體"/>
              </a:rPr>
              <a:t>(</a:t>
            </a:r>
            <a:r>
              <a:rPr lang="en-US" sz="1600" b="1" strike="noStrike" spc="299" dirty="0" err="1">
                <a:solidFill>
                  <a:srgbClr val="FFFFFF"/>
                </a:solidFill>
                <a:latin typeface="微軟正黑體"/>
                <a:ea typeface="微軟正黑體"/>
              </a:rPr>
              <a:t>玩樂性質</a:t>
            </a:r>
            <a:r>
              <a:rPr lang="en-US" sz="1600" b="1" strike="noStrike" spc="299" dirty="0">
                <a:solidFill>
                  <a:srgbClr val="FFFFFF"/>
                </a:solidFill>
                <a:latin typeface="微軟正黑體"/>
                <a:ea typeface="微軟正黑體"/>
              </a:rPr>
              <a:t>)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166" name="圖片 41"/>
          <p:cNvPicPr/>
          <p:nvPr/>
        </p:nvPicPr>
        <p:blipFill>
          <a:blip r:embed="rId5"/>
          <a:stretch/>
        </p:blipFill>
        <p:spPr>
          <a:xfrm>
            <a:off x="2912118" y="4636032"/>
            <a:ext cx="609120" cy="609120"/>
          </a:xfrm>
          <a:prstGeom prst="rect">
            <a:avLst/>
          </a:prstGeom>
          <a:ln>
            <a:noFill/>
          </a:ln>
        </p:spPr>
      </p:pic>
      <p:sp>
        <p:nvSpPr>
          <p:cNvPr id="167" name="CustomShape 12"/>
          <p:cNvSpPr/>
          <p:nvPr/>
        </p:nvSpPr>
        <p:spPr>
          <a:xfrm>
            <a:off x="4247718" y="1842432"/>
            <a:ext cx="1026360" cy="1026360"/>
          </a:xfrm>
          <a:prstGeom prst="donut">
            <a:avLst>
              <a:gd name="adj" fmla="val 9739"/>
            </a:avLst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CustomShape 13"/>
          <p:cNvSpPr/>
          <p:nvPr/>
        </p:nvSpPr>
        <p:spPr>
          <a:xfrm>
            <a:off x="5791758" y="4416792"/>
            <a:ext cx="1026360" cy="1026360"/>
          </a:xfrm>
          <a:prstGeom prst="donut">
            <a:avLst>
              <a:gd name="adj" fmla="val 9739"/>
            </a:avLst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14"/>
          <p:cNvSpPr/>
          <p:nvPr/>
        </p:nvSpPr>
        <p:spPr>
          <a:xfrm>
            <a:off x="2703318" y="4427232"/>
            <a:ext cx="1026360" cy="1026360"/>
          </a:xfrm>
          <a:prstGeom prst="donut">
            <a:avLst>
              <a:gd name="adj" fmla="val 9739"/>
            </a:avLst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 additive="repl">
                                        <p:cTn id="1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 additive="repl">
                                        <p:cTn id="2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2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圖片 2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-1516680"/>
            <a:ext cx="12191760" cy="9469440"/>
          </a:xfrm>
          <a:prstGeom prst="rect">
            <a:avLst/>
          </a:prstGeom>
          <a:ln>
            <a:noFill/>
          </a:ln>
        </p:spPr>
      </p:pic>
      <p:sp>
        <p:nvSpPr>
          <p:cNvPr id="17" name="CustomShape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gradFill rotWithShape="0">
            <a:gsLst>
              <a:gs pos="11504">
                <a:schemeClr val="bg1">
                  <a:lumMod val="85000"/>
                  <a:lumOff val="15000"/>
                  <a:alpha val="0"/>
                </a:schemeClr>
              </a:gs>
              <a:gs pos="54000">
                <a:schemeClr val="bg1">
                  <a:lumMod val="85000"/>
                  <a:lumOff val="15000"/>
                  <a:alpha val="9000"/>
                </a:schemeClr>
              </a:gs>
              <a:gs pos="80000">
                <a:schemeClr val="bg1">
                  <a:lumMod val="95000"/>
                  <a:lumOff val="5000"/>
                  <a:alpha val="20000"/>
                </a:scheme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2"/>
          <p:cNvSpPr/>
          <p:nvPr/>
        </p:nvSpPr>
        <p:spPr>
          <a:xfrm>
            <a:off x="10716120" y="-610920"/>
            <a:ext cx="590040" cy="977760"/>
          </a:xfrm>
          <a:prstGeom prst="rect">
            <a:avLst/>
          </a:prstGeom>
          <a:solidFill>
            <a:schemeClr val="accent4">
              <a:lumMod val="60000"/>
              <a:lumOff val="40000"/>
              <a:alpha val="90000"/>
            </a:schemeClr>
          </a:solidFill>
          <a:ln w="381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3"/>
          <p:cNvSpPr/>
          <p:nvPr/>
        </p:nvSpPr>
        <p:spPr>
          <a:xfrm>
            <a:off x="8069040" y="464400"/>
            <a:ext cx="33282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599" dirty="0" err="1">
                <a:solidFill>
                  <a:srgbClr val="FFFFFF"/>
                </a:solidFill>
                <a:latin typeface="微軟正黑體"/>
                <a:ea typeface="微軟正黑體"/>
              </a:rPr>
              <a:t>使用者分析</a:t>
            </a:r>
            <a:r>
              <a:rPr lang="en-US" sz="1400" b="1" strike="noStrike" spc="599" dirty="0">
                <a:solidFill>
                  <a:srgbClr val="FFFFFF"/>
                </a:solidFill>
                <a:latin typeface="微軟正黑體"/>
                <a:ea typeface="微軟正黑體"/>
              </a:rPr>
              <a:t> </a:t>
            </a:r>
            <a:r>
              <a:rPr lang="en-US" sz="1400" b="1" strike="noStrike" spc="599" dirty="0" err="1" smtClean="0">
                <a:solidFill>
                  <a:srgbClr val="FFFFFF"/>
                </a:solidFill>
                <a:latin typeface="微軟正黑體"/>
                <a:ea typeface="微軟正黑體"/>
              </a:rPr>
              <a:t>設計目標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23" name="CustomShape 4"/>
          <p:cNvSpPr/>
          <p:nvPr/>
        </p:nvSpPr>
        <p:spPr>
          <a:xfrm>
            <a:off x="6930360" y="464400"/>
            <a:ext cx="13302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599">
                <a:solidFill>
                  <a:srgbClr val="FFFFFF"/>
                </a:solidFill>
                <a:latin typeface="微軟正黑體"/>
                <a:ea typeface="微軟正黑體"/>
              </a:rPr>
              <a:t>定義問題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24" name="CustomShape 5"/>
          <p:cNvSpPr/>
          <p:nvPr/>
        </p:nvSpPr>
        <p:spPr>
          <a:xfrm>
            <a:off x="10632780" y="431883"/>
            <a:ext cx="9108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599" dirty="0" err="1">
                <a:solidFill>
                  <a:srgbClr val="FFE699"/>
                </a:solidFill>
                <a:latin typeface="微軟正黑體"/>
                <a:ea typeface="微軟正黑體"/>
              </a:rPr>
              <a:t>構想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25" name="CustomShape 6"/>
          <p:cNvSpPr/>
          <p:nvPr/>
        </p:nvSpPr>
        <p:spPr>
          <a:xfrm>
            <a:off x="1456560" y="3440520"/>
            <a:ext cx="332388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299">
                <a:solidFill>
                  <a:srgbClr val="FFD966"/>
                </a:solidFill>
                <a:latin typeface="微軟正黑體"/>
                <a:ea typeface="微軟正黑體"/>
              </a:rPr>
              <a:t>狗狗獨自在家能有好的心情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26" name="CustomShape 7"/>
          <p:cNvSpPr/>
          <p:nvPr/>
        </p:nvSpPr>
        <p:spPr>
          <a:xfrm>
            <a:off x="5945400" y="2403000"/>
            <a:ext cx="653904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599">
                <a:solidFill>
                  <a:srgbClr val="FFFFFF"/>
                </a:solidFill>
                <a:latin typeface="微軟正黑體"/>
                <a:ea typeface="微軟正黑體"/>
              </a:rPr>
              <a:t>狗狗動動腦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27" name="CustomShape 8"/>
          <p:cNvSpPr/>
          <p:nvPr/>
        </p:nvSpPr>
        <p:spPr>
          <a:xfrm>
            <a:off x="5945400" y="3389400"/>
            <a:ext cx="58860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599">
                <a:solidFill>
                  <a:srgbClr val="FFFFFF"/>
                </a:solidFill>
                <a:latin typeface="微軟正黑體"/>
                <a:ea typeface="微軟正黑體"/>
              </a:rPr>
              <a:t>增加視覺、聽覺、觸覺體驗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28" name="CustomShape 9"/>
          <p:cNvSpPr/>
          <p:nvPr/>
        </p:nvSpPr>
        <p:spPr>
          <a:xfrm>
            <a:off x="5489640" y="2451240"/>
            <a:ext cx="303480" cy="303480"/>
          </a:xfrm>
          <a:prstGeom prst="ellipse">
            <a:avLst/>
          </a:prstGeom>
          <a:noFill/>
          <a:ln w="28440">
            <a:solidFill>
              <a:srgbClr val="FFD96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9" name="CustomShape 10"/>
          <p:cNvSpPr/>
          <p:nvPr/>
        </p:nvSpPr>
        <p:spPr>
          <a:xfrm>
            <a:off x="5489640" y="3437640"/>
            <a:ext cx="303480" cy="303480"/>
          </a:xfrm>
          <a:prstGeom prst="ellipse">
            <a:avLst/>
          </a:prstGeom>
          <a:noFill/>
          <a:ln w="28440">
            <a:solidFill>
              <a:srgbClr val="FFD96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0" name="Line 11"/>
          <p:cNvSpPr/>
          <p:nvPr/>
        </p:nvSpPr>
        <p:spPr>
          <a:xfrm>
            <a:off x="5641560" y="2754720"/>
            <a:ext cx="360" cy="682920"/>
          </a:xfrm>
          <a:prstGeom prst="line">
            <a:avLst/>
          </a:prstGeom>
          <a:ln w="28440">
            <a:solidFill>
              <a:srgbClr val="FFD96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1" name="CustomShape 12"/>
          <p:cNvSpPr/>
          <p:nvPr/>
        </p:nvSpPr>
        <p:spPr>
          <a:xfrm>
            <a:off x="5945400" y="4375800"/>
            <a:ext cx="58860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599">
                <a:solidFill>
                  <a:srgbClr val="FFFFFF"/>
                </a:solidFill>
                <a:latin typeface="微軟正黑體"/>
                <a:ea typeface="微軟正黑體"/>
              </a:rPr>
              <a:t>擁有熟悉的味道陪伴，緩解焦慮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32" name="CustomShape 13"/>
          <p:cNvSpPr/>
          <p:nvPr/>
        </p:nvSpPr>
        <p:spPr>
          <a:xfrm>
            <a:off x="5489640" y="4424040"/>
            <a:ext cx="303480" cy="303480"/>
          </a:xfrm>
          <a:prstGeom prst="ellipse">
            <a:avLst/>
          </a:prstGeom>
          <a:noFill/>
          <a:ln w="28440">
            <a:solidFill>
              <a:srgbClr val="FFD96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3" name="Line 14"/>
          <p:cNvSpPr/>
          <p:nvPr/>
        </p:nvSpPr>
        <p:spPr>
          <a:xfrm>
            <a:off x="5641560" y="3741120"/>
            <a:ext cx="360" cy="682560"/>
          </a:xfrm>
          <a:prstGeom prst="line">
            <a:avLst/>
          </a:prstGeom>
          <a:ln w="28440">
            <a:solidFill>
              <a:srgbClr val="FFD96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 additive="repl">
                                        <p:cTn id="1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 additive="repl">
                                        <p:cTn id="25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2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圖片 2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-1516680"/>
            <a:ext cx="12191760" cy="9469440"/>
          </a:xfrm>
          <a:prstGeom prst="rect">
            <a:avLst/>
          </a:prstGeom>
          <a:ln>
            <a:noFill/>
          </a:ln>
        </p:spPr>
      </p:pic>
      <p:sp>
        <p:nvSpPr>
          <p:cNvPr id="17" name="CustomShape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gradFill rotWithShape="0">
            <a:gsLst>
              <a:gs pos="11504">
                <a:schemeClr val="bg1">
                  <a:lumMod val="85000"/>
                  <a:lumOff val="15000"/>
                  <a:alpha val="0"/>
                </a:schemeClr>
              </a:gs>
              <a:gs pos="54000">
                <a:schemeClr val="bg1">
                  <a:lumMod val="85000"/>
                  <a:lumOff val="15000"/>
                  <a:alpha val="9000"/>
                </a:schemeClr>
              </a:gs>
              <a:gs pos="80000">
                <a:schemeClr val="bg1">
                  <a:lumMod val="95000"/>
                  <a:lumOff val="5000"/>
                  <a:alpha val="20000"/>
                </a:scheme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CustomShape 2"/>
          <p:cNvSpPr/>
          <p:nvPr/>
        </p:nvSpPr>
        <p:spPr>
          <a:xfrm>
            <a:off x="10716120" y="-610920"/>
            <a:ext cx="590040" cy="977760"/>
          </a:xfrm>
          <a:prstGeom prst="rect">
            <a:avLst/>
          </a:prstGeom>
          <a:solidFill>
            <a:schemeClr val="accent4">
              <a:lumMod val="60000"/>
              <a:lumOff val="40000"/>
              <a:alpha val="90000"/>
            </a:schemeClr>
          </a:solidFill>
          <a:ln w="381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CustomShape 3"/>
          <p:cNvSpPr/>
          <p:nvPr/>
        </p:nvSpPr>
        <p:spPr>
          <a:xfrm>
            <a:off x="8069040" y="464400"/>
            <a:ext cx="33282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599" dirty="0" err="1">
                <a:solidFill>
                  <a:srgbClr val="FFFFFF"/>
                </a:solidFill>
                <a:latin typeface="微軟正黑體"/>
                <a:ea typeface="微軟正黑體"/>
              </a:rPr>
              <a:t>使用者分析</a:t>
            </a:r>
            <a:r>
              <a:rPr lang="en-US" sz="1400" b="1" strike="noStrike" spc="599" dirty="0">
                <a:solidFill>
                  <a:srgbClr val="FFFFFF"/>
                </a:solidFill>
                <a:latin typeface="微軟正黑體"/>
                <a:ea typeface="微軟正黑體"/>
              </a:rPr>
              <a:t> </a:t>
            </a:r>
            <a:r>
              <a:rPr lang="en-US" sz="1400" b="1" strike="noStrike" spc="599" dirty="0" err="1" smtClean="0">
                <a:solidFill>
                  <a:srgbClr val="FFFFFF"/>
                </a:solidFill>
                <a:latin typeface="微軟正黑體"/>
                <a:ea typeface="微軟正黑體"/>
              </a:rPr>
              <a:t>設計目標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38" name="CustomShape 4"/>
          <p:cNvSpPr/>
          <p:nvPr/>
        </p:nvSpPr>
        <p:spPr>
          <a:xfrm>
            <a:off x="6930360" y="464400"/>
            <a:ext cx="13302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599">
                <a:solidFill>
                  <a:srgbClr val="FFFFFF"/>
                </a:solidFill>
                <a:latin typeface="微軟正黑體"/>
                <a:ea typeface="微軟正黑體"/>
              </a:rPr>
              <a:t>定義問題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39" name="CustomShape 5"/>
          <p:cNvSpPr/>
          <p:nvPr/>
        </p:nvSpPr>
        <p:spPr>
          <a:xfrm>
            <a:off x="10632780" y="418500"/>
            <a:ext cx="9108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599" dirty="0" err="1">
                <a:solidFill>
                  <a:srgbClr val="FFE699"/>
                </a:solidFill>
                <a:latin typeface="微軟正黑體"/>
                <a:ea typeface="微軟正黑體"/>
              </a:rPr>
              <a:t>構想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40" name="CustomShape 6"/>
          <p:cNvSpPr/>
          <p:nvPr/>
        </p:nvSpPr>
        <p:spPr>
          <a:xfrm>
            <a:off x="5945400" y="2403000"/>
            <a:ext cx="653904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599">
                <a:solidFill>
                  <a:srgbClr val="FFFFFF"/>
                </a:solidFill>
                <a:latin typeface="微軟正黑體"/>
                <a:ea typeface="微軟正黑體"/>
              </a:rPr>
              <a:t>現代人因工作或上學影響和寵物的交流時間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41" name="CustomShape 7"/>
          <p:cNvSpPr/>
          <p:nvPr/>
        </p:nvSpPr>
        <p:spPr>
          <a:xfrm>
            <a:off x="5945400" y="3389400"/>
            <a:ext cx="58860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599">
                <a:solidFill>
                  <a:srgbClr val="FFFFFF"/>
                </a:solidFill>
                <a:latin typeface="微軟正黑體"/>
                <a:ea typeface="微軟正黑體"/>
              </a:rPr>
              <a:t>自己動手DIY心愛寵物的玩具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42" name="CustomShape 8"/>
          <p:cNvSpPr/>
          <p:nvPr/>
        </p:nvSpPr>
        <p:spPr>
          <a:xfrm>
            <a:off x="5489640" y="2451240"/>
            <a:ext cx="303480" cy="303480"/>
          </a:xfrm>
          <a:prstGeom prst="ellipse">
            <a:avLst/>
          </a:prstGeom>
          <a:noFill/>
          <a:ln w="28440">
            <a:solidFill>
              <a:srgbClr val="FFD96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3" name="CustomShape 9"/>
          <p:cNvSpPr/>
          <p:nvPr/>
        </p:nvSpPr>
        <p:spPr>
          <a:xfrm>
            <a:off x="5489640" y="3437640"/>
            <a:ext cx="303480" cy="303480"/>
          </a:xfrm>
          <a:prstGeom prst="ellipse">
            <a:avLst/>
          </a:prstGeom>
          <a:noFill/>
          <a:ln w="28440">
            <a:solidFill>
              <a:srgbClr val="FFD96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4" name="Line 10"/>
          <p:cNvSpPr/>
          <p:nvPr/>
        </p:nvSpPr>
        <p:spPr>
          <a:xfrm>
            <a:off x="5641560" y="2754720"/>
            <a:ext cx="360" cy="682920"/>
          </a:xfrm>
          <a:prstGeom prst="line">
            <a:avLst/>
          </a:prstGeom>
          <a:ln w="28440">
            <a:solidFill>
              <a:srgbClr val="FFD96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5" name="CustomShape 11"/>
          <p:cNvSpPr/>
          <p:nvPr/>
        </p:nvSpPr>
        <p:spPr>
          <a:xfrm>
            <a:off x="5945400" y="4375800"/>
            <a:ext cx="58860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599">
                <a:solidFill>
                  <a:srgbClr val="FFFFFF"/>
                </a:solidFill>
                <a:latin typeface="微軟正黑體"/>
                <a:ea typeface="微軟正黑體"/>
              </a:rPr>
              <a:t>下班下課後可以輕鬆的陪狗狗玩耍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46" name="CustomShape 12"/>
          <p:cNvSpPr/>
          <p:nvPr/>
        </p:nvSpPr>
        <p:spPr>
          <a:xfrm>
            <a:off x="5489640" y="4424040"/>
            <a:ext cx="303480" cy="303480"/>
          </a:xfrm>
          <a:prstGeom prst="ellipse">
            <a:avLst/>
          </a:prstGeom>
          <a:noFill/>
          <a:ln w="28440">
            <a:solidFill>
              <a:srgbClr val="FFD96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7" name="Line 13"/>
          <p:cNvSpPr/>
          <p:nvPr/>
        </p:nvSpPr>
        <p:spPr>
          <a:xfrm>
            <a:off x="5641560" y="3741120"/>
            <a:ext cx="360" cy="682560"/>
          </a:xfrm>
          <a:prstGeom prst="line">
            <a:avLst/>
          </a:prstGeom>
          <a:ln w="28440">
            <a:solidFill>
              <a:srgbClr val="FFD96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8" name="CustomShape 14"/>
          <p:cNvSpPr/>
          <p:nvPr/>
        </p:nvSpPr>
        <p:spPr>
          <a:xfrm>
            <a:off x="1960200" y="3455640"/>
            <a:ext cx="275580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299">
                <a:solidFill>
                  <a:srgbClr val="FFD966"/>
                </a:solidFill>
                <a:latin typeface="微軟正黑體"/>
                <a:ea typeface="微軟正黑體"/>
              </a:rPr>
              <a:t>加深主人和狗狗的互動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 additive="repl">
                                        <p:cTn id="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 additive="repl">
                                        <p:cTn id="18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 additive="repl">
                                        <p:cTn id="27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C6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ustomShape 2"/>
          <p:cNvSpPr/>
          <p:nvPr/>
        </p:nvSpPr>
        <p:spPr>
          <a:xfrm>
            <a:off x="-685800" y="-583325"/>
            <a:ext cx="13258800" cy="7772400"/>
          </a:xfrm>
          <a:prstGeom prst="rect">
            <a:avLst/>
          </a:prstGeom>
          <a:gradFill flip="none" rotWithShape="1">
            <a:gsLst>
              <a:gs pos="68000">
                <a:schemeClr val="bg1">
                  <a:alpha val="50000"/>
                  <a:lumMod val="81000"/>
                </a:schemeClr>
              </a:gs>
              <a:gs pos="100000">
                <a:schemeClr val="tx1">
                  <a:lumMod val="65000"/>
                  <a:lumOff val="35000"/>
                  <a:alpha val="44000"/>
                </a:schemeClr>
              </a:gs>
              <a:gs pos="0">
                <a:schemeClr val="bg1">
                  <a:lumMod val="8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98"/>
          <a:stretch/>
        </p:blipFill>
        <p:spPr>
          <a:xfrm>
            <a:off x="2823940" y="1831065"/>
            <a:ext cx="10058400" cy="3541910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7" b="73224"/>
          <a:stretch/>
        </p:blipFill>
        <p:spPr>
          <a:xfrm>
            <a:off x="631715" y="3051504"/>
            <a:ext cx="4130785" cy="121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47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C6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04" y="662040"/>
            <a:ext cx="11936896" cy="624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1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7329</TotalTime>
  <Words>142</Words>
  <Application>Microsoft Office PowerPoint</Application>
  <PresentationFormat>寬螢幕</PresentationFormat>
  <Paragraphs>66</Paragraphs>
  <Slides>20</Slides>
  <Notes>1</Notes>
  <HiddenSlides>0</HiddenSlides>
  <MMClips>3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20</vt:i4>
      </vt:variant>
    </vt:vector>
  </HeadingPairs>
  <TitlesOfParts>
    <vt:vector size="34" baseType="lpstr">
      <vt:lpstr>Adobe 黑体 Std R</vt:lpstr>
      <vt:lpstr>Adobe 繁黑體 Std B</vt:lpstr>
      <vt:lpstr>DejaVu Sans</vt:lpstr>
      <vt:lpstr>Yu Gothic Medium</vt:lpstr>
      <vt:lpstr>微軟正黑體</vt:lpstr>
      <vt:lpstr>新細明體</vt:lpstr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subject/>
  <dc:creator>凱薇 王</dc:creator>
  <dc:description/>
  <cp:lastModifiedBy>王凱瀚</cp:lastModifiedBy>
  <cp:revision>136</cp:revision>
  <dcterms:created xsi:type="dcterms:W3CDTF">2019-04-19T12:54:18Z</dcterms:created>
  <dcterms:modified xsi:type="dcterms:W3CDTF">2019-06-22T00:28:52Z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自訂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18</vt:i4>
  </property>
</Properties>
</file>